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58" r:id="rId5"/>
  </p:sldMasterIdLst>
  <p:notesMasterIdLst>
    <p:notesMasterId r:id="rId82"/>
  </p:notesMasterIdLst>
  <p:handoutMasterIdLst>
    <p:handoutMasterId r:id="rId83"/>
  </p:handoutMasterIdLst>
  <p:sldIdLst>
    <p:sldId id="431" r:id="rId6"/>
    <p:sldId id="432" r:id="rId7"/>
    <p:sldId id="425" r:id="rId8"/>
    <p:sldId id="433" r:id="rId9"/>
    <p:sldId id="435" r:id="rId10"/>
    <p:sldId id="407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503" r:id="rId27"/>
    <p:sldId id="504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64" r:id="rId41"/>
    <p:sldId id="465" r:id="rId42"/>
    <p:sldId id="466" r:id="rId43"/>
    <p:sldId id="467" r:id="rId44"/>
    <p:sldId id="468" r:id="rId45"/>
    <p:sldId id="469" r:id="rId46"/>
    <p:sldId id="470" r:id="rId47"/>
    <p:sldId id="471" r:id="rId48"/>
    <p:sldId id="472" r:id="rId49"/>
    <p:sldId id="473" r:id="rId50"/>
    <p:sldId id="474" r:id="rId51"/>
    <p:sldId id="475" r:id="rId52"/>
    <p:sldId id="476" r:id="rId53"/>
    <p:sldId id="477" r:id="rId54"/>
    <p:sldId id="478" r:id="rId55"/>
    <p:sldId id="479" r:id="rId56"/>
    <p:sldId id="480" r:id="rId57"/>
    <p:sldId id="481" r:id="rId58"/>
    <p:sldId id="482" r:id="rId59"/>
    <p:sldId id="483" r:id="rId60"/>
    <p:sldId id="484" r:id="rId61"/>
    <p:sldId id="485" r:id="rId62"/>
    <p:sldId id="486" r:id="rId63"/>
    <p:sldId id="487" r:id="rId64"/>
    <p:sldId id="488" r:id="rId65"/>
    <p:sldId id="489" r:id="rId66"/>
    <p:sldId id="490" r:id="rId67"/>
    <p:sldId id="491" r:id="rId68"/>
    <p:sldId id="492" r:id="rId69"/>
    <p:sldId id="493" r:id="rId70"/>
    <p:sldId id="494" r:id="rId71"/>
    <p:sldId id="495" r:id="rId72"/>
    <p:sldId id="496" r:id="rId73"/>
    <p:sldId id="497" r:id="rId74"/>
    <p:sldId id="498" r:id="rId75"/>
    <p:sldId id="499" r:id="rId76"/>
    <p:sldId id="500" r:id="rId77"/>
    <p:sldId id="501" r:id="rId78"/>
    <p:sldId id="502" r:id="rId79"/>
    <p:sldId id="397" r:id="rId80"/>
    <p:sldId id="37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ndranath, A." initials="NA" lastIdx="6" clrIdx="0">
    <p:extLst>
      <p:ext uri="{19B8F6BF-5375-455C-9EA6-DF929625EA0E}">
        <p15:presenceInfo xmlns:p15="http://schemas.microsoft.com/office/powerpoint/2012/main" userId="S::a.narendranath@accenture.com::318cd460-4ad9-4520-a37b-60478c6c5a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A700E6"/>
    <a:srgbClr val="CB99FF"/>
    <a:srgbClr val="008EFF"/>
    <a:srgbClr val="7500C0"/>
    <a:srgbClr val="460073"/>
    <a:srgbClr val="7E00FF"/>
    <a:srgbClr val="E00348"/>
    <a:srgbClr val="FE066D"/>
    <a:srgbClr val="C7012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A81F85-726D-46F5-BA62-724A617B0F44}" v="539" dt="2020-12-07T12:56:00.00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commentAuthors" Target="commentAuthors.xml"/><Relationship Id="rId89" Type="http://schemas.microsoft.com/office/2015/10/relationships/revisionInfo" Target="revisionInfo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6C25F9-97E4-45F0-979F-CA1444A3DF3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EF86A2F-4B0F-40E0-8157-FEE8695E6FFB}">
      <dgm:prSet phldrT="[Text]" custT="1"/>
      <dgm:spPr/>
      <dgm:t>
        <a:bodyPr/>
        <a:lstStyle/>
        <a:p>
          <a:r>
            <a:rPr lang="en-US" sz="1600" dirty="0"/>
            <a:t>Inline</a:t>
          </a:r>
        </a:p>
      </dgm:t>
    </dgm:pt>
    <dgm:pt modelId="{8228FB90-F10D-4C41-8EDA-DD92E37C701D}" type="parTrans" cxnId="{2E0CD220-295B-4061-BC27-0365B970CDA9}">
      <dgm:prSet/>
      <dgm:spPr/>
      <dgm:t>
        <a:bodyPr/>
        <a:lstStyle/>
        <a:p>
          <a:endParaRPr lang="en-US"/>
        </a:p>
      </dgm:t>
    </dgm:pt>
    <dgm:pt modelId="{56C928D9-57F4-4C64-92A1-32867C08A85B}" type="sibTrans" cxnId="{2E0CD220-295B-4061-BC27-0365B970CDA9}">
      <dgm:prSet/>
      <dgm:spPr/>
      <dgm:t>
        <a:bodyPr/>
        <a:lstStyle/>
        <a:p>
          <a:endParaRPr lang="en-US"/>
        </a:p>
      </dgm:t>
    </dgm:pt>
    <dgm:pt modelId="{70B14888-ED42-45FD-B60B-84E2B3B342B4}">
      <dgm:prSet phldrT="[Text]" custT="1"/>
      <dgm:spPr/>
      <dgm:t>
        <a:bodyPr/>
        <a:lstStyle/>
        <a:p>
          <a:r>
            <a:rPr lang="en-US" sz="1600" dirty="0"/>
            <a:t>ID(#)</a:t>
          </a:r>
        </a:p>
      </dgm:t>
    </dgm:pt>
    <dgm:pt modelId="{804242A7-B6F6-452F-AE89-3131DD2F4A76}" type="parTrans" cxnId="{11358F4D-462D-4C1B-B6BE-AA066061FE74}">
      <dgm:prSet/>
      <dgm:spPr/>
      <dgm:t>
        <a:bodyPr/>
        <a:lstStyle/>
        <a:p>
          <a:endParaRPr lang="en-US"/>
        </a:p>
      </dgm:t>
    </dgm:pt>
    <dgm:pt modelId="{45F8BCA4-CABA-4884-94E0-907414AF24F5}" type="sibTrans" cxnId="{11358F4D-462D-4C1B-B6BE-AA066061FE74}">
      <dgm:prSet/>
      <dgm:spPr/>
      <dgm:t>
        <a:bodyPr/>
        <a:lstStyle/>
        <a:p>
          <a:endParaRPr lang="en-US"/>
        </a:p>
      </dgm:t>
    </dgm:pt>
    <dgm:pt modelId="{67F75244-70DD-429F-80E8-AC31C10DD60C}">
      <dgm:prSet phldrT="[Text]" custT="1"/>
      <dgm:spPr/>
      <dgm:t>
        <a:bodyPr/>
        <a:lstStyle/>
        <a:p>
          <a:r>
            <a:rPr lang="en-US" sz="1600" dirty="0"/>
            <a:t>Class, Attribute, Pseudo Classes</a:t>
          </a:r>
        </a:p>
      </dgm:t>
    </dgm:pt>
    <dgm:pt modelId="{97E5EF38-6C2B-46D4-9EDB-9A484B11B4B7}" type="parTrans" cxnId="{018D9555-35E8-4FBD-BDBD-7651C55D4E80}">
      <dgm:prSet/>
      <dgm:spPr/>
      <dgm:t>
        <a:bodyPr/>
        <a:lstStyle/>
        <a:p>
          <a:endParaRPr lang="en-US"/>
        </a:p>
      </dgm:t>
    </dgm:pt>
    <dgm:pt modelId="{D52D1FAC-8898-437D-8670-DE82783BC56E}" type="sibTrans" cxnId="{018D9555-35E8-4FBD-BDBD-7651C55D4E80}">
      <dgm:prSet/>
      <dgm:spPr/>
      <dgm:t>
        <a:bodyPr/>
        <a:lstStyle/>
        <a:p>
          <a:endParaRPr lang="en-US"/>
        </a:p>
      </dgm:t>
    </dgm:pt>
    <dgm:pt modelId="{6EAD1A5A-539F-4C39-BF9F-81C8C68A0F70}">
      <dgm:prSet phldrT="[Text]" custT="1"/>
      <dgm:spPr/>
      <dgm:t>
        <a:bodyPr/>
        <a:lstStyle/>
        <a:p>
          <a:r>
            <a:rPr lang="en-US" sz="1600" dirty="0"/>
            <a:t>HTML Element and Pseudo Elements</a:t>
          </a:r>
        </a:p>
      </dgm:t>
    </dgm:pt>
    <dgm:pt modelId="{C2D4DD6F-0ED3-44D5-9147-F9F417DCA601}" type="parTrans" cxnId="{AD54DE1A-9D28-4CDA-B2F0-ED4C373BAF9A}">
      <dgm:prSet/>
      <dgm:spPr/>
      <dgm:t>
        <a:bodyPr/>
        <a:lstStyle/>
        <a:p>
          <a:endParaRPr lang="en-US"/>
        </a:p>
      </dgm:t>
    </dgm:pt>
    <dgm:pt modelId="{173546DC-ACBB-47EE-924E-760DB73FD753}" type="sibTrans" cxnId="{AD54DE1A-9D28-4CDA-B2F0-ED4C373BAF9A}">
      <dgm:prSet/>
      <dgm:spPr/>
      <dgm:t>
        <a:bodyPr/>
        <a:lstStyle/>
        <a:p>
          <a:endParaRPr lang="en-US"/>
        </a:p>
      </dgm:t>
    </dgm:pt>
    <dgm:pt modelId="{B33A25B9-3193-4A48-AFBA-E4401AE1B10E}" type="pres">
      <dgm:prSet presAssocID="{3F6C25F9-97E4-45F0-979F-CA1444A3DF36}" presName="CompostProcess" presStyleCnt="0">
        <dgm:presLayoutVars>
          <dgm:dir/>
          <dgm:resizeHandles val="exact"/>
        </dgm:presLayoutVars>
      </dgm:prSet>
      <dgm:spPr/>
    </dgm:pt>
    <dgm:pt modelId="{60968852-DB83-479F-9767-3F7E324CEA4E}" type="pres">
      <dgm:prSet presAssocID="{3F6C25F9-97E4-45F0-979F-CA1444A3DF36}" presName="arrow" presStyleLbl="bgShp" presStyleIdx="0" presStyleCnt="1"/>
      <dgm:spPr/>
    </dgm:pt>
    <dgm:pt modelId="{7542D003-D2EB-476C-853C-FE518FBF19A0}" type="pres">
      <dgm:prSet presAssocID="{3F6C25F9-97E4-45F0-979F-CA1444A3DF36}" presName="linearProcess" presStyleCnt="0"/>
      <dgm:spPr/>
    </dgm:pt>
    <dgm:pt modelId="{144C44EB-187E-4605-9EEB-C98646A28DEC}" type="pres">
      <dgm:prSet presAssocID="{BEF86A2F-4B0F-40E0-8157-FEE8695E6FFB}" presName="textNode" presStyleLbl="node1" presStyleIdx="0" presStyleCnt="4">
        <dgm:presLayoutVars>
          <dgm:bulletEnabled val="1"/>
        </dgm:presLayoutVars>
      </dgm:prSet>
      <dgm:spPr/>
    </dgm:pt>
    <dgm:pt modelId="{6E8E3A8F-2DE1-4C2D-9EB5-3029F8E8B2ED}" type="pres">
      <dgm:prSet presAssocID="{56C928D9-57F4-4C64-92A1-32867C08A85B}" presName="sibTrans" presStyleCnt="0"/>
      <dgm:spPr/>
    </dgm:pt>
    <dgm:pt modelId="{D2C74A5A-35D3-4238-8B3D-60011513DBB2}" type="pres">
      <dgm:prSet presAssocID="{70B14888-ED42-45FD-B60B-84E2B3B342B4}" presName="textNode" presStyleLbl="node1" presStyleIdx="1" presStyleCnt="4">
        <dgm:presLayoutVars>
          <dgm:bulletEnabled val="1"/>
        </dgm:presLayoutVars>
      </dgm:prSet>
      <dgm:spPr/>
    </dgm:pt>
    <dgm:pt modelId="{B3E1ECE8-1748-4D96-A219-03254E5C8CB6}" type="pres">
      <dgm:prSet presAssocID="{45F8BCA4-CABA-4884-94E0-907414AF24F5}" presName="sibTrans" presStyleCnt="0"/>
      <dgm:spPr/>
    </dgm:pt>
    <dgm:pt modelId="{8F4BDC72-465F-4469-9975-EC3B2CCFD4C3}" type="pres">
      <dgm:prSet presAssocID="{67F75244-70DD-429F-80E8-AC31C10DD60C}" presName="textNode" presStyleLbl="node1" presStyleIdx="2" presStyleCnt="4">
        <dgm:presLayoutVars>
          <dgm:bulletEnabled val="1"/>
        </dgm:presLayoutVars>
      </dgm:prSet>
      <dgm:spPr/>
    </dgm:pt>
    <dgm:pt modelId="{9DCA5A57-E3D5-4612-AB22-1E7E9C69EEA5}" type="pres">
      <dgm:prSet presAssocID="{D52D1FAC-8898-437D-8670-DE82783BC56E}" presName="sibTrans" presStyleCnt="0"/>
      <dgm:spPr/>
    </dgm:pt>
    <dgm:pt modelId="{C931EFBD-37D6-42D5-8903-B8C13855C560}" type="pres">
      <dgm:prSet presAssocID="{6EAD1A5A-539F-4C39-BF9F-81C8C68A0F7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D54DE1A-9D28-4CDA-B2F0-ED4C373BAF9A}" srcId="{3F6C25F9-97E4-45F0-979F-CA1444A3DF36}" destId="{6EAD1A5A-539F-4C39-BF9F-81C8C68A0F70}" srcOrd="3" destOrd="0" parTransId="{C2D4DD6F-0ED3-44D5-9147-F9F417DCA601}" sibTransId="{173546DC-ACBB-47EE-924E-760DB73FD753}"/>
    <dgm:cxn modelId="{2E0CD220-295B-4061-BC27-0365B970CDA9}" srcId="{3F6C25F9-97E4-45F0-979F-CA1444A3DF36}" destId="{BEF86A2F-4B0F-40E0-8157-FEE8695E6FFB}" srcOrd="0" destOrd="0" parTransId="{8228FB90-F10D-4C41-8EDA-DD92E37C701D}" sibTransId="{56C928D9-57F4-4C64-92A1-32867C08A85B}"/>
    <dgm:cxn modelId="{B41E4635-7F0A-41B8-8C13-8CBE70494043}" type="presOf" srcId="{BEF86A2F-4B0F-40E0-8157-FEE8695E6FFB}" destId="{144C44EB-187E-4605-9EEB-C98646A28DEC}" srcOrd="0" destOrd="0" presId="urn:microsoft.com/office/officeart/2005/8/layout/hProcess9"/>
    <dgm:cxn modelId="{11358F4D-462D-4C1B-B6BE-AA066061FE74}" srcId="{3F6C25F9-97E4-45F0-979F-CA1444A3DF36}" destId="{70B14888-ED42-45FD-B60B-84E2B3B342B4}" srcOrd="1" destOrd="0" parTransId="{804242A7-B6F6-452F-AE89-3131DD2F4A76}" sibTransId="{45F8BCA4-CABA-4884-94E0-907414AF24F5}"/>
    <dgm:cxn modelId="{BAFD6572-2E40-4DEE-8A07-9C259BD0DE4C}" type="presOf" srcId="{70B14888-ED42-45FD-B60B-84E2B3B342B4}" destId="{D2C74A5A-35D3-4238-8B3D-60011513DBB2}" srcOrd="0" destOrd="0" presId="urn:microsoft.com/office/officeart/2005/8/layout/hProcess9"/>
    <dgm:cxn modelId="{018D9555-35E8-4FBD-BDBD-7651C55D4E80}" srcId="{3F6C25F9-97E4-45F0-979F-CA1444A3DF36}" destId="{67F75244-70DD-429F-80E8-AC31C10DD60C}" srcOrd="2" destOrd="0" parTransId="{97E5EF38-6C2B-46D4-9EDB-9A484B11B4B7}" sibTransId="{D52D1FAC-8898-437D-8670-DE82783BC56E}"/>
    <dgm:cxn modelId="{BF46FDDE-B83E-466C-A012-82A249E0E021}" type="presOf" srcId="{6EAD1A5A-539F-4C39-BF9F-81C8C68A0F70}" destId="{C931EFBD-37D6-42D5-8903-B8C13855C560}" srcOrd="0" destOrd="0" presId="urn:microsoft.com/office/officeart/2005/8/layout/hProcess9"/>
    <dgm:cxn modelId="{7482B4E5-BF83-486E-8C76-4A0945BD2F87}" type="presOf" srcId="{3F6C25F9-97E4-45F0-979F-CA1444A3DF36}" destId="{B33A25B9-3193-4A48-AFBA-E4401AE1B10E}" srcOrd="0" destOrd="0" presId="urn:microsoft.com/office/officeart/2005/8/layout/hProcess9"/>
    <dgm:cxn modelId="{663998F5-4BE3-4EFD-B9F6-EB1BC094A883}" type="presOf" srcId="{67F75244-70DD-429F-80E8-AC31C10DD60C}" destId="{8F4BDC72-465F-4469-9975-EC3B2CCFD4C3}" srcOrd="0" destOrd="0" presId="urn:microsoft.com/office/officeart/2005/8/layout/hProcess9"/>
    <dgm:cxn modelId="{02EFF27B-4D09-4A28-9A85-E69A79A73AF2}" type="presParOf" srcId="{B33A25B9-3193-4A48-AFBA-E4401AE1B10E}" destId="{60968852-DB83-479F-9767-3F7E324CEA4E}" srcOrd="0" destOrd="0" presId="urn:microsoft.com/office/officeart/2005/8/layout/hProcess9"/>
    <dgm:cxn modelId="{2CB38DE4-A7B1-454C-9000-415ABACD0EFE}" type="presParOf" srcId="{B33A25B9-3193-4A48-AFBA-E4401AE1B10E}" destId="{7542D003-D2EB-476C-853C-FE518FBF19A0}" srcOrd="1" destOrd="0" presId="urn:microsoft.com/office/officeart/2005/8/layout/hProcess9"/>
    <dgm:cxn modelId="{CAE0140E-7487-4147-B843-C27891BDE645}" type="presParOf" srcId="{7542D003-D2EB-476C-853C-FE518FBF19A0}" destId="{144C44EB-187E-4605-9EEB-C98646A28DEC}" srcOrd="0" destOrd="0" presId="urn:microsoft.com/office/officeart/2005/8/layout/hProcess9"/>
    <dgm:cxn modelId="{A95774BA-C939-4590-BA60-1E44D2066D2C}" type="presParOf" srcId="{7542D003-D2EB-476C-853C-FE518FBF19A0}" destId="{6E8E3A8F-2DE1-4C2D-9EB5-3029F8E8B2ED}" srcOrd="1" destOrd="0" presId="urn:microsoft.com/office/officeart/2005/8/layout/hProcess9"/>
    <dgm:cxn modelId="{EB06B0F8-9572-4194-AE09-107563A4699D}" type="presParOf" srcId="{7542D003-D2EB-476C-853C-FE518FBF19A0}" destId="{D2C74A5A-35D3-4238-8B3D-60011513DBB2}" srcOrd="2" destOrd="0" presId="urn:microsoft.com/office/officeart/2005/8/layout/hProcess9"/>
    <dgm:cxn modelId="{15A0E917-143B-45B7-AFFB-75723E79466B}" type="presParOf" srcId="{7542D003-D2EB-476C-853C-FE518FBF19A0}" destId="{B3E1ECE8-1748-4D96-A219-03254E5C8CB6}" srcOrd="3" destOrd="0" presId="urn:microsoft.com/office/officeart/2005/8/layout/hProcess9"/>
    <dgm:cxn modelId="{3A761641-8C91-4085-9F7E-251C874C3FA2}" type="presParOf" srcId="{7542D003-D2EB-476C-853C-FE518FBF19A0}" destId="{8F4BDC72-465F-4469-9975-EC3B2CCFD4C3}" srcOrd="4" destOrd="0" presId="urn:microsoft.com/office/officeart/2005/8/layout/hProcess9"/>
    <dgm:cxn modelId="{DDD12B4A-6A61-4776-8D61-961045B78284}" type="presParOf" srcId="{7542D003-D2EB-476C-853C-FE518FBF19A0}" destId="{9DCA5A57-E3D5-4612-AB22-1E7E9C69EEA5}" srcOrd="5" destOrd="0" presId="urn:microsoft.com/office/officeart/2005/8/layout/hProcess9"/>
    <dgm:cxn modelId="{C5B98149-D19F-4F88-973F-C7F714E1B320}" type="presParOf" srcId="{7542D003-D2EB-476C-853C-FE518FBF19A0}" destId="{C931EFBD-37D6-42D5-8903-B8C13855C56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68852-DB83-479F-9767-3F7E324CEA4E}">
      <dsp:nvSpPr>
        <dsp:cNvPr id="0" name=""/>
        <dsp:cNvSpPr/>
      </dsp:nvSpPr>
      <dsp:spPr>
        <a:xfrm>
          <a:off x="712372" y="0"/>
          <a:ext cx="8073555" cy="34734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C44EB-187E-4605-9EEB-C98646A28DEC}">
      <dsp:nvSpPr>
        <dsp:cNvPr id="0" name=""/>
        <dsp:cNvSpPr/>
      </dsp:nvSpPr>
      <dsp:spPr>
        <a:xfrm>
          <a:off x="3246" y="1042034"/>
          <a:ext cx="2109290" cy="1389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Inline</a:t>
          </a:r>
        </a:p>
      </dsp:txBody>
      <dsp:txXfrm>
        <a:off x="71070" y="1109858"/>
        <a:ext cx="1973642" cy="1253732"/>
      </dsp:txXfrm>
    </dsp:sp>
    <dsp:sp modelId="{D2C74A5A-35D3-4238-8B3D-60011513DBB2}">
      <dsp:nvSpPr>
        <dsp:cNvPr id="0" name=""/>
        <dsp:cNvSpPr/>
      </dsp:nvSpPr>
      <dsp:spPr>
        <a:xfrm>
          <a:off x="2464085" y="1042034"/>
          <a:ext cx="2109290" cy="1389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ID(#)</a:t>
          </a:r>
        </a:p>
      </dsp:txBody>
      <dsp:txXfrm>
        <a:off x="2531909" y="1109858"/>
        <a:ext cx="1973642" cy="1253732"/>
      </dsp:txXfrm>
    </dsp:sp>
    <dsp:sp modelId="{8F4BDC72-465F-4469-9975-EC3B2CCFD4C3}">
      <dsp:nvSpPr>
        <dsp:cNvPr id="0" name=""/>
        <dsp:cNvSpPr/>
      </dsp:nvSpPr>
      <dsp:spPr>
        <a:xfrm>
          <a:off x="4924924" y="1042034"/>
          <a:ext cx="2109290" cy="1389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Class, Attribute, Pseudo Classes</a:t>
          </a:r>
        </a:p>
      </dsp:txBody>
      <dsp:txXfrm>
        <a:off x="4992748" y="1109858"/>
        <a:ext cx="1973642" cy="1253732"/>
      </dsp:txXfrm>
    </dsp:sp>
    <dsp:sp modelId="{C931EFBD-37D6-42D5-8903-B8C13855C560}">
      <dsp:nvSpPr>
        <dsp:cNvPr id="0" name=""/>
        <dsp:cNvSpPr/>
      </dsp:nvSpPr>
      <dsp:spPr>
        <a:xfrm>
          <a:off x="7385763" y="1042034"/>
          <a:ext cx="2109290" cy="1389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HTML Element and Pseudo Elements</a:t>
          </a:r>
        </a:p>
      </dsp:txBody>
      <dsp:txXfrm>
        <a:off x="7453587" y="1109858"/>
        <a:ext cx="1973642" cy="1253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rgbClr val="A700E6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17D7A-C995-422C-9722-6975B3D6A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18E18-655B-4050-AB2D-98EDCCD94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B2B80-8459-422C-B07E-774B0B1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FD4DD6-8884-4A87-BF32-3D684759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60717-9806-4AA1-9546-B783DB962C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81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D870A-5430-4CCA-8D8B-28E5D5EC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1" y="0"/>
            <a:ext cx="12172950" cy="6854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49782B-3EFC-4469-9567-266069384B50}"/>
              </a:ext>
            </a:extLst>
          </p:cNvPr>
          <p:cNvSpPr/>
          <p:nvPr userDrawn="1"/>
        </p:nvSpPr>
        <p:spPr>
          <a:xfrm>
            <a:off x="0" y="0"/>
            <a:ext cx="12192000" cy="6854657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B4C82F-C87C-4AB4-BAE0-8E077BEA3B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7FAF18-E079-4E88-983B-849F6256B7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3F33E-C21A-4D9D-8332-BACB4CD68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224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-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36B599-D20F-4063-ACB8-A8C9ECD9C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40" r="22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7C1A0-D105-4FA6-A386-D6526EA0A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818" y="309378"/>
            <a:ext cx="2249619" cy="6035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D91DD3-C3BD-4DC9-8189-A69F4699B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6378008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562A6-2583-4AB0-955F-D54480F9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637280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A68AA-2D80-4E43-9479-C7DE6B584C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03595" y="6286684"/>
            <a:ext cx="3267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19E6-9E00-41F6-9EEA-2E915CB9A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8488" y="6454775"/>
            <a:ext cx="321468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975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10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84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2A72A4-6061-492B-9BF1-BE02B584B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93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98199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49676-DED9-46DE-B73D-2D973729CA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8673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98199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49676-DED9-46DE-B73D-2D973729CA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8170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72592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935920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module, you should be able to: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474FE-D537-4323-AE99-752281986E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775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90561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61A54-E216-401E-AC66-9FF0A823E3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3505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39265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7B96F3-DA86-4FDE-BC95-BFD62F816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764B1-A4D0-4710-8E22-5645507600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959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FE467-960F-4BDC-9CE3-F34B31FB0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722" y="937418"/>
            <a:ext cx="4309200" cy="452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5A376-69E5-460B-9086-BE79884E71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AE8EE-F65A-45EF-9FD0-6C5431C1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5E0475E-91D3-4EE9-A5F3-1B737F5E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94F89-9A42-4DEF-B3DD-823E9A1CD6F5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ED4950-8142-456B-BAF6-DF98D8FB6E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5A61E07-8F52-4DDB-95AC-E189929351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27E5B-DAD9-4B7E-93F1-E0058A1069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77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391038"/>
            <a:ext cx="11438819" cy="50673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196918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75904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For a successful class, please: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1B16C-0FEA-4DCB-8E69-328B4CDC3D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5317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E7C258CA-0456-45F5-9CA6-5795AA6DC53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0116" y="1065244"/>
            <a:ext cx="11430883" cy="5402423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06CF-75DD-4A1B-9B01-BDF739C89E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4727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855C29B-7F59-4882-B36E-314A6607595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1780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E1405860-43FA-47D0-8EAD-3A6B6AA6B14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127102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7081F-CF4E-4842-8B34-CC22D03DBB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38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46E1A224-70CA-4207-A7F7-FF1C56BBF1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9" name="Text Placeholder 44">
            <a:extLst>
              <a:ext uri="{FF2B5EF4-FFF2-40B4-BE49-F238E27FC236}">
                <a16:creationId xmlns:a16="http://schemas.microsoft.com/office/drawing/2014/main" id="{AA9ED986-3255-4C0F-A456-65EA6AF03A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50B9EC24-6A0F-4E8E-A53B-FA05857743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F25F7921-38DB-444E-94C5-24E3DBA2C9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2" name="Text Placeholder 44">
            <a:extLst>
              <a:ext uri="{FF2B5EF4-FFF2-40B4-BE49-F238E27FC236}">
                <a16:creationId xmlns:a16="http://schemas.microsoft.com/office/drawing/2014/main" id="{6857EC5C-8356-46E8-B8F5-B926971D0E6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E0063B6D-42C7-426C-B4DB-561E5ACD05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B04EF9-7B11-4931-B01F-5538A059B39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546B8E-6D27-4FFC-A84C-8EE884B1E6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4D5403-E6AC-479D-863C-9BC1FDFFB2B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E812A7-4699-46BF-B9D1-CE52A90A98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96FC0B-4A59-4F7A-B9C7-3DD1C84E57C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4C2034D-2E80-484B-A43B-BFB689B79F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351D2-B287-443D-95CC-5DBE83EA91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7014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DB13008-3D2A-4B84-BD4A-D4077C13C6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326B09D9-9119-4F39-B99B-29BAA42108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Shape 427">
            <a:extLst>
              <a:ext uri="{FF2B5EF4-FFF2-40B4-BE49-F238E27FC236}">
                <a16:creationId xmlns:a16="http://schemas.microsoft.com/office/drawing/2014/main" id="{D2171CE2-AC8D-40F5-8EC1-86AC00CC38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341" y="126274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Shape 427">
            <a:extLst>
              <a:ext uri="{FF2B5EF4-FFF2-40B4-BE49-F238E27FC236}">
                <a16:creationId xmlns:a16="http://schemas.microsoft.com/office/drawing/2014/main" id="{D2F44EE3-B5DC-4384-AE96-6A9C53C8876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9020" y="1262744"/>
            <a:ext cx="467321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Shape 427">
            <a:extLst>
              <a:ext uri="{FF2B5EF4-FFF2-40B4-BE49-F238E27FC236}">
                <a16:creationId xmlns:a16="http://schemas.microsoft.com/office/drawing/2014/main" id="{DB8280B4-53DC-4B0D-B130-DC701C09094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6341" y="177138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Shape 427">
            <a:extLst>
              <a:ext uri="{FF2B5EF4-FFF2-40B4-BE49-F238E27FC236}">
                <a16:creationId xmlns:a16="http://schemas.microsoft.com/office/drawing/2014/main" id="{F9442AC2-89B6-45D1-A507-FDE7C90FB5C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79021" y="177138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Shape 427">
            <a:extLst>
              <a:ext uri="{FF2B5EF4-FFF2-40B4-BE49-F238E27FC236}">
                <a16:creationId xmlns:a16="http://schemas.microsoft.com/office/drawing/2014/main" id="{1A2DBAF8-35DB-44D2-88D2-AE8EFBCB6CD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46341" y="228002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2" name="Shape 427">
            <a:extLst>
              <a:ext uri="{FF2B5EF4-FFF2-40B4-BE49-F238E27FC236}">
                <a16:creationId xmlns:a16="http://schemas.microsoft.com/office/drawing/2014/main" id="{47504910-6C5B-4FAF-9446-919407FA737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79021" y="228002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Shape 427">
            <a:extLst>
              <a:ext uri="{FF2B5EF4-FFF2-40B4-BE49-F238E27FC236}">
                <a16:creationId xmlns:a16="http://schemas.microsoft.com/office/drawing/2014/main" id="{F9886ABF-396F-4A60-BF49-626CC12002FE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46341" y="278867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6" name="Shape 427">
            <a:extLst>
              <a:ext uri="{FF2B5EF4-FFF2-40B4-BE49-F238E27FC236}">
                <a16:creationId xmlns:a16="http://schemas.microsoft.com/office/drawing/2014/main" id="{395BB10A-E932-4830-A4A3-4D410B3ADDE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79021" y="278867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Shape 427">
            <a:extLst>
              <a:ext uri="{FF2B5EF4-FFF2-40B4-BE49-F238E27FC236}">
                <a16:creationId xmlns:a16="http://schemas.microsoft.com/office/drawing/2014/main" id="{7E942366-2192-4B05-A6EB-D93C1E97A3F2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46341" y="3297312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9" name="Shape 427">
            <a:extLst>
              <a:ext uri="{FF2B5EF4-FFF2-40B4-BE49-F238E27FC236}">
                <a16:creationId xmlns:a16="http://schemas.microsoft.com/office/drawing/2014/main" id="{D0383E7A-23E0-47FE-B5B7-75CB34DA9A1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79021" y="3297312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1" name="Shape 427">
            <a:extLst>
              <a:ext uri="{FF2B5EF4-FFF2-40B4-BE49-F238E27FC236}">
                <a16:creationId xmlns:a16="http://schemas.microsoft.com/office/drawing/2014/main" id="{71DF1DCC-CC9A-4C30-B6AE-65711D5601D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46341" y="380595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2" name="Shape 427">
            <a:extLst>
              <a:ext uri="{FF2B5EF4-FFF2-40B4-BE49-F238E27FC236}">
                <a16:creationId xmlns:a16="http://schemas.microsoft.com/office/drawing/2014/main" id="{A7CB5064-D7F7-494D-9A5D-2E407F1B3C7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79021" y="380595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4" name="Shape 427">
            <a:extLst>
              <a:ext uri="{FF2B5EF4-FFF2-40B4-BE49-F238E27FC236}">
                <a16:creationId xmlns:a16="http://schemas.microsoft.com/office/drawing/2014/main" id="{4D295C50-974F-406E-8616-DC5565F1533F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46341" y="431459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6" name="Shape 427">
            <a:extLst>
              <a:ext uri="{FF2B5EF4-FFF2-40B4-BE49-F238E27FC236}">
                <a16:creationId xmlns:a16="http://schemas.microsoft.com/office/drawing/2014/main" id="{600A9DE0-F829-4091-9295-3A04AF7E05C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79021" y="431459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Shape 427">
            <a:extLst>
              <a:ext uri="{FF2B5EF4-FFF2-40B4-BE49-F238E27FC236}">
                <a16:creationId xmlns:a16="http://schemas.microsoft.com/office/drawing/2014/main" id="{2B29C532-5627-4984-A17D-D76475DC42A3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46341" y="482323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Shape 427">
            <a:extLst>
              <a:ext uri="{FF2B5EF4-FFF2-40B4-BE49-F238E27FC236}">
                <a16:creationId xmlns:a16="http://schemas.microsoft.com/office/drawing/2014/main" id="{A2183BD6-FF17-4990-8FE8-AE86F92690D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379021" y="482323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Shape 427">
            <a:extLst>
              <a:ext uri="{FF2B5EF4-FFF2-40B4-BE49-F238E27FC236}">
                <a16:creationId xmlns:a16="http://schemas.microsoft.com/office/drawing/2014/main" id="{061C40C9-DE1D-4510-8EE0-6F5CF1B82D31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846341" y="533188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949BE901-1343-4076-80D1-C1A9CB29F59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79021" y="533188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4" name="Shape 427">
            <a:extLst>
              <a:ext uri="{FF2B5EF4-FFF2-40B4-BE49-F238E27FC236}">
                <a16:creationId xmlns:a16="http://schemas.microsoft.com/office/drawing/2014/main" id="{3ACC419B-825D-4054-AAFB-E87C7CB075D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46341" y="584052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6" name="Shape 427">
            <a:extLst>
              <a:ext uri="{FF2B5EF4-FFF2-40B4-BE49-F238E27FC236}">
                <a16:creationId xmlns:a16="http://schemas.microsoft.com/office/drawing/2014/main" id="{0E44AA5D-B04F-466C-9084-0582EECD3F5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379021" y="584052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EFB099-9416-4CC5-93A4-453143F811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3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055914"/>
            <a:ext cx="11437937" cy="5402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513397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80F6A-A93E-4C57-B99C-15A3DB10BD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53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2965812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List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91C9367B-8E61-4325-845F-EA23F2E39DE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088165" y="1109663"/>
            <a:ext cx="6015671" cy="48990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3E71B-8E8B-418C-8C9D-CAADAE88F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6640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E3B53-4A09-42A8-A4D5-D2EAE01B68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0117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 (Topic and Sub-to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11437937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562A4-B942-4166-AC75-3BA6998DDD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47719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2 (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28800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4713EB-8A98-4809-932D-73C4DABAD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6CAB8-5F02-4F75-91F5-09589A3328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443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E049B9-5165-4301-9498-5DF0A980A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2CD016-B833-4D36-A543-5968C0517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BC192A-2684-4550-BAC0-0A3EA6BE1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B1F6BB-B266-4053-BB43-522174CCB9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16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 (2-column without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0E84C4E-2514-4AA0-8927-802E6E40FB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3063" y="1390244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C443D5FC-0C36-44DC-9556-2B1562D464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64405" y="1387588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86ADCF-FC62-4011-8E8C-1375176138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4220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4 (2-column with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C6D44A-CC4D-4B1C-A8F8-784D9565B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064" y="1398489"/>
            <a:ext cx="5548312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8F6D1-F4F0-4FD3-80B2-F864C3547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05" y="1392718"/>
            <a:ext cx="5577095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6EA2278-E384-46F0-AA75-C5B2389DD1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3063" y="1828779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48136356-513A-49D6-BFA8-09B174361F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3115" y="1828779"/>
            <a:ext cx="5577095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4CDAA-6DDA-437C-B0B2-09650C15A6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54942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243B9-9552-4636-AFCD-0124093A92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68948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2227812"/>
            <a:ext cx="11437937" cy="41932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F6D9BF5-C212-4161-90B8-9AEAC98C5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799705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1CA65-5CA2-483C-A340-C1AD6A6F4A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6875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BCD83-4406-4180-902C-48C5D0872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88700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427776"/>
            <a:ext cx="11430000" cy="37491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C8C66A-3585-4926-A6F1-0519632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8EAA82-637A-4CF2-842E-D481B8B40A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2C48DF-45D7-4001-A3CD-163C99111F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3284317-2D2E-42D8-AF22-65BE86DCE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17" y="1845259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75D4A-559F-427F-9C79-14972A35A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4797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4431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Image description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46FF0A0-C5FC-41B8-9E9C-72109FCA022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3776" y="1832838"/>
            <a:ext cx="11445161" cy="46213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8003B-BBCA-4650-AF44-BA52EEC3CA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790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461C13-4952-41E7-AEED-05835068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60BC8-7C34-4B80-91CA-6B24230CC8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8A52E3-6241-46BB-8A73-4C614DEC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6100-00D7-4EBF-9D59-8390E659A3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4189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5EB27-FCD2-4584-A9B5-374ACA0D37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FF60AA-98EB-4628-8B04-E0C666DA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616C387-6715-47CE-8D3F-A1CCDADF7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A43E03-A4E3-4574-A432-E155E49FE7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EA169-0D2D-4657-811D-69BBCE222C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63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B7F6C-64D5-4E8E-8338-95789146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49144-8DDB-4350-BBB6-4182E3EF71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BC244-8BAD-4410-B17C-2A545DB5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D0744C-866A-465B-A9A8-8CDB1CDF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50A08-AEB5-491F-9AA1-BE9B264B13B1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44E12A-AF3A-431F-8CD1-F295AE7CE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0F8248-C274-4474-9E8D-0C522C53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28F0F5-52CA-4EA4-BACA-C4E68355A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33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BEA8FFF-5504-454F-8988-2A6D7FEDC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B9C300-F20C-4C0F-BBC5-FF0B9B81D9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EE471-4212-42F4-924F-E0F65CCD73C7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FE67B-3601-4142-B610-E31A55AAA4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C61CA-A27A-4061-8E7E-75862281E8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64F940-A101-4E56-8544-D3608922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4B84FE-E87B-419D-A29D-5289CCC6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0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E7D0E3-1DCE-4BFA-92F6-9E4B6C71C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068CC-3770-41A1-885C-5A65057069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499248-F7DE-450F-8892-776CF43A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E7C6E69-ECFA-4F72-A532-2F6EE57D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5DE97F-2CB6-4560-80CA-C9D0438A4E2C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4C43721-444D-46FA-B837-E1AC35B98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54E503-83B9-438F-B77A-B6B9A0F22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93704-2BC4-41A3-AFF4-7500CE2D48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B036A-2820-40F4-AB85-DABAC2243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B068B-123A-4A57-BC17-993C19F951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0DBBD-10E2-4C3F-ABAD-802B8B2F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7598E6C-27F1-4790-AD47-C101AAA0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15EDC7-B485-4A65-9C1A-320CFCB309A4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D41110C-4032-43AF-950E-5542F9B7A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B1C33E-C0E3-41FA-ADB4-C450983020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5D46C-A356-4F60-9AFF-FF5051F543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FFE-218A-4A7E-ADA8-69A252D2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" y="1"/>
            <a:ext cx="1217888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B647BC-27F3-4CF2-AF9D-D015AF290B09}"/>
              </a:ext>
            </a:extLst>
          </p:cNvPr>
          <p:cNvSpPr/>
          <p:nvPr userDrawn="1"/>
        </p:nvSpPr>
        <p:spPr>
          <a:xfrm>
            <a:off x="9527" y="0"/>
            <a:ext cx="12172946" cy="6857999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04793B-B8BA-4274-AF8C-3E6C19C879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3706D36-9FA8-49D3-BB5B-1BC37E56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BA114-F0EE-4F6D-B82D-9D08A54AB3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243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08" r:id="rId6"/>
    <p:sldLayoutId id="2147483709" r:id="rId7"/>
    <p:sldLayoutId id="2147483710" r:id="rId8"/>
    <p:sldLayoutId id="2147483726" r:id="rId9"/>
    <p:sldLayoutId id="2147483728" r:id="rId10"/>
    <p:sldLayoutId id="2147483768" r:id="rId11"/>
    <p:sldLayoutId id="2147483727" r:id="rId12"/>
    <p:sldLayoutId id="2147483729" r:id="rId13"/>
    <p:sldLayoutId id="2147483763" r:id="rId14"/>
    <p:sldLayoutId id="2147483769" r:id="rId15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1" r:id="rId2"/>
    <p:sldLayoutId id="2147483745" r:id="rId3"/>
    <p:sldLayoutId id="2147483746" r:id="rId4"/>
    <p:sldLayoutId id="2147483748" r:id="rId5"/>
    <p:sldLayoutId id="2147483743" r:id="rId6"/>
    <p:sldLayoutId id="2147483766" r:id="rId7"/>
    <p:sldLayoutId id="2147483758" r:id="rId8"/>
    <p:sldLayoutId id="2147483761" r:id="rId9"/>
    <p:sldLayoutId id="2147483750" r:id="rId10"/>
    <p:sldLayoutId id="2147483765" r:id="rId11"/>
    <p:sldLayoutId id="2147483767" r:id="rId12"/>
    <p:sldLayoutId id="2147483749" r:id="rId13"/>
    <p:sldLayoutId id="2147483754" r:id="rId14"/>
    <p:sldLayoutId id="2147483753" r:id="rId15"/>
    <p:sldLayoutId id="2147483755" r:id="rId16"/>
    <p:sldLayoutId id="2147483752" r:id="rId17"/>
    <p:sldLayoutId id="2147483764" r:id="rId18"/>
    <p:sldLayoutId id="2147483759" r:id="rId19"/>
    <p:sldLayoutId id="2147483760" r:id="rId20"/>
    <p:sldLayoutId id="2147483762" r:id="rId21"/>
    <p:sldLayoutId id="2147483702" r:id="rId22"/>
    <p:sldLayoutId id="2147483757" r:id="rId23"/>
    <p:sldLayoutId id="2147483664" r:id="rId24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B922A-657B-46F8-948D-184CA88B9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9948120" cy="2082495"/>
          </a:xfrm>
        </p:spPr>
        <p:txBody>
          <a:bodyPr/>
          <a:lstStyle/>
          <a:p>
            <a:r>
              <a:rPr lang="en-US" dirty="0"/>
              <a:t>Module2:</a:t>
            </a:r>
            <a:r>
              <a:rPr lang="en-US" altLang="en-US" dirty="0"/>
              <a:t> </a:t>
            </a:r>
            <a:r>
              <a:rPr lang="en-US" dirty="0"/>
              <a:t>CSS3 for Front End Development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DD73BB-609A-4477-8764-7666501C5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7837190" cy="1902426"/>
          </a:xfrm>
        </p:spPr>
        <p:txBody>
          <a:bodyPr/>
          <a:lstStyle/>
          <a:p>
            <a:r>
              <a:rPr lang="en-US" dirty="0"/>
              <a:t>Front End Development</a:t>
            </a:r>
          </a:p>
        </p:txBody>
      </p:sp>
    </p:spTree>
    <p:extLst>
      <p:ext uri="{BB962C8B-B14F-4D97-AF65-F5344CB8AC3E}">
        <p14:creationId xmlns:p14="http://schemas.microsoft.com/office/powerpoint/2010/main" val="40557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CSS Fundamentals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Units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7C5BD0E7-03AC-43C2-A5B3-5ECBC9FFFC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8880870"/>
              </p:ext>
            </p:extLst>
          </p:nvPr>
        </p:nvGraphicFramePr>
        <p:xfrm>
          <a:off x="530814" y="1386691"/>
          <a:ext cx="8088530" cy="45444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89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2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Units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876">
                <a:tc>
                  <a:txBody>
                    <a:bodyPr/>
                    <a:lstStyle/>
                    <a:p>
                      <a:r>
                        <a:rPr lang="en-US" sz="1600" dirty="0" err="1"/>
                        <a:t>em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/>
                        <a:t>It is a relative measurement. Represents the multiplier of the parent element’s computed font size 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754">
                <a:tc>
                  <a:txBody>
                    <a:bodyPr/>
                    <a:lstStyle/>
                    <a:p>
                      <a:r>
                        <a:rPr lang="en-US" sz="1600" dirty="0" err="1"/>
                        <a:t>px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/>
                        <a:t>It is an absolute measurement. Represents pixel unit, 96 pixels per inch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876">
                <a:tc>
                  <a:txBody>
                    <a:bodyPr/>
                    <a:lstStyle/>
                    <a:p>
                      <a:r>
                        <a:rPr lang="en-US" sz="1600" dirty="0" err="1"/>
                        <a:t>pt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/>
                        <a:t>It is an absolute measurement. Represents point unit, 72 points per inch 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754"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/>
                        <a:t>pc</a:t>
                      </a:r>
                      <a:endParaRPr lang="en-US" sz="1600" b="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/>
                        <a:t>It is an absolute measurement. Represents pica unit, 12 points per pica 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  <a:endParaRPr lang="en-US" sz="1600" b="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 is a absolute measurement</a:t>
                      </a:r>
                      <a:r>
                        <a:rPr lang="en-US" sz="1600" baseline="0" dirty="0"/>
                        <a:t> (inch)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r>
                        <a:rPr lang="en-US" sz="1600" dirty="0"/>
                        <a:t>mm</a:t>
                      </a:r>
                      <a:endParaRPr lang="en-US" sz="1600" b="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 is a absolute measurement</a:t>
                      </a:r>
                      <a:r>
                        <a:rPr lang="en-US" sz="1600" baseline="0" dirty="0"/>
                        <a:t> (millimeter)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r>
                        <a:rPr lang="en-US" sz="1600" dirty="0"/>
                        <a:t>cm</a:t>
                      </a:r>
                      <a:endParaRPr lang="en-US" sz="1600" b="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 is a absolute measurement</a:t>
                      </a:r>
                      <a:r>
                        <a:rPr lang="en-US" sz="1600" baseline="0" dirty="0"/>
                        <a:t> (centimeter)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65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CSS Fundamentals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 Box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5EC13F-0324-4C46-9420-56CA53B342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062" y="1390244"/>
            <a:ext cx="7147426" cy="1897486"/>
          </a:xfrm>
        </p:spPr>
        <p:txBody>
          <a:bodyPr/>
          <a:lstStyle/>
          <a:p>
            <a:r>
              <a:rPr lang="en-US" altLang="en-US" dirty="0"/>
              <a:t>Each element displayed in a document posses one or more rectangular boxes.</a:t>
            </a:r>
          </a:p>
          <a:p>
            <a:r>
              <a:rPr lang="en-US" altLang="en-US" dirty="0"/>
              <a:t>These boxes describes how the elements is laid out in a web page.</a:t>
            </a:r>
          </a:p>
          <a:p>
            <a:r>
              <a:rPr lang="en-US" altLang="en-US" dirty="0"/>
              <a:t>The diagram describes how an elements margin, padding and border properties determine the layout of element on web page.</a:t>
            </a:r>
          </a:p>
          <a:p>
            <a:pPr marL="285750"/>
            <a:endParaRPr lang="en-US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pic>
        <p:nvPicPr>
          <p:cNvPr id="10" name="Picture 8" descr="http://csssolid.com/images/CSSBoxModel.png">
            <a:extLst>
              <a:ext uri="{FF2B5EF4-FFF2-40B4-BE49-F238E27FC236}">
                <a16:creationId xmlns:a16="http://schemas.microsoft.com/office/drawing/2014/main" id="{EFAC2988-A8FB-4015-B12D-4142805FB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262" y="920749"/>
            <a:ext cx="3575407" cy="252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80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CSS Fundamentals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 Class 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5EC13F-0324-4C46-9420-56CA53B342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7338" indent="-287338"/>
            <a:r>
              <a:rPr lang="en-US" altLang="en-US" dirty="0"/>
              <a:t>Choose the components of CSS Style rule:</a:t>
            </a:r>
          </a:p>
          <a:p>
            <a:pPr marL="733425" lvl="1" indent="-457200">
              <a:buFontTx/>
              <a:buAutoNum type="arabicPeriod"/>
            </a:pPr>
            <a:r>
              <a:rPr lang="en-US" altLang="en-US" dirty="0"/>
              <a:t>Property</a:t>
            </a:r>
          </a:p>
          <a:p>
            <a:pPr marL="733425" lvl="1" indent="-457200">
              <a:buFontTx/>
              <a:buAutoNum type="arabicPeriod"/>
            </a:pPr>
            <a:r>
              <a:rPr lang="en-US" altLang="en-US" dirty="0"/>
              <a:t>Selector</a:t>
            </a:r>
          </a:p>
          <a:p>
            <a:pPr marL="733425" lvl="1" indent="-457200">
              <a:buFontTx/>
              <a:buAutoNum type="arabicPeriod"/>
            </a:pPr>
            <a:r>
              <a:rPr lang="en-US" altLang="en-US" dirty="0"/>
              <a:t>Value</a:t>
            </a:r>
          </a:p>
          <a:p>
            <a:pPr marL="733425" lvl="1" indent="-457200">
              <a:buFontTx/>
              <a:buAutoNum type="arabicPeriod"/>
            </a:pPr>
            <a:r>
              <a:rPr lang="en-US" altLang="en-US" dirty="0"/>
              <a:t>All of above</a:t>
            </a:r>
          </a:p>
          <a:p>
            <a:pPr marL="285750"/>
            <a:endParaRPr lang="en-US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0325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99C91A3A-2E31-4B09-A5CF-18FC048F35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-74428"/>
            <a:ext cx="12192000" cy="6858000"/>
          </a:xfr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87BEF13-7F2C-49BE-8A20-8398148D2AEE}"/>
              </a:ext>
            </a:extLst>
          </p:cNvPr>
          <p:cNvSpPr txBox="1">
            <a:spLocks/>
          </p:cNvSpPr>
          <p:nvPr/>
        </p:nvSpPr>
        <p:spPr>
          <a:xfrm>
            <a:off x="71919" y="2661007"/>
            <a:ext cx="10882027" cy="873304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       Insights into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Selectors</a:t>
            </a:r>
            <a:endParaRPr lang="en-US" altLang="en-US"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07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CSS Selector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5EC13F-0324-4C46-9420-56CA53B342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062" y="1390244"/>
            <a:ext cx="9109787" cy="4045500"/>
          </a:xfrm>
        </p:spPr>
        <p:txBody>
          <a:bodyPr/>
          <a:lstStyle/>
          <a:p>
            <a:pPr marL="285750"/>
            <a:r>
              <a:rPr lang="en-US" altLang="en-US" dirty="0"/>
              <a:t>Selectors are pattern to match an element of web page and apply respective styling.</a:t>
            </a:r>
          </a:p>
          <a:p>
            <a:pPr marL="285750"/>
            <a:r>
              <a:rPr lang="en-US" altLang="en-US" dirty="0"/>
              <a:t>There are various ways to define selectors:</a:t>
            </a:r>
            <a:endParaRPr lang="en-US" altLang="en-US" sz="1600" dirty="0"/>
          </a:p>
          <a:p>
            <a:pPr marL="800088" lvl="2"/>
            <a:r>
              <a:rPr lang="en-US" altLang="en-US" sz="1600" dirty="0"/>
              <a:t>Element</a:t>
            </a:r>
          </a:p>
          <a:p>
            <a:pPr marL="800088" lvl="2"/>
            <a:r>
              <a:rPr lang="en-US" altLang="en-US" sz="1600" dirty="0"/>
              <a:t>Id</a:t>
            </a:r>
          </a:p>
          <a:p>
            <a:pPr marL="800088" lvl="2"/>
            <a:r>
              <a:rPr lang="en-US" altLang="en-US" sz="1600" dirty="0"/>
              <a:t>Class</a:t>
            </a:r>
          </a:p>
          <a:p>
            <a:pPr marL="800088" lvl="2"/>
            <a:r>
              <a:rPr lang="en-US" altLang="en-US" sz="1600" dirty="0"/>
              <a:t>Universal</a:t>
            </a:r>
          </a:p>
          <a:p>
            <a:pPr marL="800088" lvl="2"/>
            <a:r>
              <a:rPr lang="en-US" altLang="en-US" sz="1600" dirty="0"/>
              <a:t>Grouping</a:t>
            </a:r>
          </a:p>
          <a:p>
            <a:pPr marL="800088" lvl="2"/>
            <a:r>
              <a:rPr lang="en-US" altLang="en-US" sz="1600" dirty="0"/>
              <a:t>Attribute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449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CSS Selector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9E1031C-41F7-4C55-A1F4-D759CF7C0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791331"/>
              </p:ext>
            </p:extLst>
          </p:nvPr>
        </p:nvGraphicFramePr>
        <p:xfrm>
          <a:off x="472806" y="1424067"/>
          <a:ext cx="9995195" cy="392073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855507">
                  <a:extLst>
                    <a:ext uri="{9D8B030D-6E8A-4147-A177-3AD203B41FA5}">
                      <a16:colId xmlns:a16="http://schemas.microsoft.com/office/drawing/2014/main" val="1720256836"/>
                    </a:ext>
                  </a:extLst>
                </a:gridCol>
                <a:gridCol w="7139688">
                  <a:extLst>
                    <a:ext uri="{9D8B030D-6E8A-4147-A177-3AD203B41FA5}">
                      <a16:colId xmlns:a16="http://schemas.microsoft.com/office/drawing/2014/main" val="2173166987"/>
                    </a:ext>
                  </a:extLst>
                </a:gridCol>
              </a:tblGrid>
              <a:tr h="2994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837404"/>
                  </a:ext>
                </a:extLst>
              </a:tr>
              <a:tr h="980128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p {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color: blue;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}</a:t>
                      </a:r>
                    </a:p>
                    <a:p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Element</a:t>
                      </a:r>
                      <a:r>
                        <a:rPr lang="en-US" sz="1600" baseline="0" dirty="0"/>
                        <a:t> Type Selector: It represents</a:t>
                      </a:r>
                      <a:r>
                        <a:rPr lang="en-US" sz="1600" dirty="0"/>
                        <a:t> an instance of the element type in the document tree.</a:t>
                      </a:r>
                    </a:p>
                    <a:p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580419"/>
                  </a:ext>
                </a:extLst>
              </a:tr>
              <a:tr h="1208068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#error {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color: red;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}</a:t>
                      </a:r>
                    </a:p>
                    <a:p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Id Selector: It defines style rules based on the id attribute of an element.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‘#’ notation is used to access element id </a:t>
                      </a:r>
                      <a:r>
                        <a:rPr lang="en-US" sz="1600" dirty="0" err="1"/>
                        <a:t>propery</a:t>
                      </a:r>
                      <a:r>
                        <a:rPr lang="en-US" sz="1600" dirty="0"/>
                        <a:t>.</a:t>
                      </a:r>
                    </a:p>
                    <a:p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136338"/>
                  </a:ext>
                </a:extLst>
              </a:tr>
              <a:tr h="1235642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.container {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color: blue;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}</a:t>
                      </a:r>
                    </a:p>
                    <a:p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 Selector: It defines style rules based on the class attribute of the elements.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‘.’ notation is used to access the class property</a:t>
                      </a:r>
                    </a:p>
                    <a:p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38519"/>
                  </a:ext>
                </a:extLst>
              </a:tr>
            </a:tbl>
          </a:graphicData>
        </a:graphic>
      </p:graphicFrame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55D1F71-62F0-4D85-B88E-F21E100F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670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67983"/>
            <a:ext cx="11454829" cy="574498"/>
          </a:xfrm>
        </p:spPr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CSS Selector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55D1F71-62F0-4D85-B88E-F21E100F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A6000E3-29A9-48F3-8376-6D4B0CE04B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662225"/>
              </p:ext>
            </p:extLst>
          </p:nvPr>
        </p:nvGraphicFramePr>
        <p:xfrm>
          <a:off x="555060" y="1501773"/>
          <a:ext cx="8360339" cy="366055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09630">
                  <a:extLst>
                    <a:ext uri="{9D8B030D-6E8A-4147-A177-3AD203B41FA5}">
                      <a16:colId xmlns:a16="http://schemas.microsoft.com/office/drawing/2014/main" val="1720256836"/>
                    </a:ext>
                  </a:extLst>
                </a:gridCol>
                <a:gridCol w="5750709">
                  <a:extLst>
                    <a:ext uri="{9D8B030D-6E8A-4147-A177-3AD203B41FA5}">
                      <a16:colId xmlns:a16="http://schemas.microsoft.com/office/drawing/2014/main" val="2173166987"/>
                    </a:ext>
                  </a:extLst>
                </a:gridCol>
              </a:tblGrid>
              <a:tr h="3245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837404"/>
                  </a:ext>
                </a:extLst>
              </a:tr>
              <a:tr h="1268662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* {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margin: 0;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padding: 0;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</a:rPr>
                        <a:t>}</a:t>
                      </a:r>
                    </a:p>
                    <a:p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Universal</a:t>
                      </a:r>
                      <a:r>
                        <a:rPr lang="en-US" sz="1600" baseline="0" dirty="0"/>
                        <a:t> Selector: It</a:t>
                      </a:r>
                      <a:r>
                        <a:rPr lang="en-US" sz="1600" dirty="0"/>
                        <a:t> represents any single element in the document tree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It is written with an asterisk(*)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580419"/>
                  </a:ext>
                </a:extLst>
              </a:tr>
              <a:tr h="1032633">
                <a:tc>
                  <a:txBody>
                    <a:bodyPr/>
                    <a:lstStyle/>
                    <a:p>
                      <a:pPr fontAlgn="t"/>
                      <a:r>
                        <a:rPr lang="pt-BR" sz="1600" kern="1200" dirty="0">
                          <a:effectLst/>
                        </a:rPr>
                        <a:t>h1, h2, h3 {</a:t>
                      </a:r>
                    </a:p>
                    <a:p>
                      <a:pPr fontAlgn="t"/>
                      <a:r>
                        <a:rPr lang="pt-BR" sz="1600" kern="1200" dirty="0">
                          <a:effectLst/>
                        </a:rPr>
                        <a:t>font-weight: normal;</a:t>
                      </a:r>
                    </a:p>
                    <a:p>
                      <a:pPr fontAlgn="t"/>
                      <a:r>
                        <a:rPr lang="pt-BR" sz="1600" kern="1200" dirty="0">
                          <a:effectLst/>
                        </a:rPr>
                        <a:t>}</a:t>
                      </a:r>
                    </a:p>
                    <a:p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Grouping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Selector: It represents more than one element that share same style.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136338"/>
                  </a:ext>
                </a:extLst>
              </a:tr>
              <a:tr h="947820">
                <a:tc>
                  <a:txBody>
                    <a:bodyPr/>
                    <a:lstStyle/>
                    <a:p>
                      <a:r>
                        <a:rPr lang="en-US" sz="1600" dirty="0"/>
                        <a:t>[</a:t>
                      </a:r>
                      <a:r>
                        <a:rPr lang="en-US" sz="1600" dirty="0" err="1"/>
                        <a:t>href</a:t>
                      </a:r>
                      <a:r>
                        <a:rPr lang="en-US" sz="1600" dirty="0"/>
                        <a:t>]{</a:t>
                      </a:r>
                    </a:p>
                    <a:p>
                      <a:r>
                        <a:rPr lang="en-US" sz="1600" dirty="0"/>
                        <a:t>font-style: italic;</a:t>
                      </a:r>
                    </a:p>
                    <a:p>
                      <a:r>
                        <a:rPr lang="en-US" sz="1600" dirty="0"/>
                        <a:t>}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Attribute Selector : It represents elements with the </a:t>
                      </a:r>
                      <a:r>
                        <a:rPr lang="en-US" sz="1600" kern="1200" dirty="0" err="1">
                          <a:effectLst/>
                        </a:rPr>
                        <a:t>href</a:t>
                      </a:r>
                      <a:r>
                        <a:rPr lang="en-US" sz="1600" kern="1200" dirty="0">
                          <a:effectLst/>
                        </a:rPr>
                        <a:t> attribute, whatever the value of the attribute.</a:t>
                      </a:r>
                      <a:endParaRPr lang="en-US" sz="1600" dirty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723" marB="45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208775"/>
                  </a:ext>
                </a:extLst>
              </a:tr>
            </a:tbl>
          </a:graphicData>
        </a:graphic>
      </p:graphicFrame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A2C4AE2C-FC77-4169-9362-86B22AC1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36099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30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67983"/>
            <a:ext cx="11454829" cy="574498"/>
          </a:xfrm>
        </p:spPr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859252"/>
            <a:ext cx="11437223" cy="397653"/>
          </a:xfrm>
        </p:spPr>
        <p:txBody>
          <a:bodyPr/>
          <a:lstStyle/>
          <a:p>
            <a:r>
              <a:rPr lang="en-US" dirty="0"/>
              <a:t> CSS Selector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55D1F71-62F0-4D85-B88E-F21E100F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A2C4AE2C-FC77-4169-9362-86B22AC1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36099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98D3152-40FD-4811-8432-97A84B8639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2248875"/>
              </p:ext>
            </p:extLst>
          </p:nvPr>
        </p:nvGraphicFramePr>
        <p:xfrm>
          <a:off x="503238" y="1600200"/>
          <a:ext cx="8640762" cy="353532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87562">
                  <a:extLst>
                    <a:ext uri="{9D8B030D-6E8A-4147-A177-3AD203B41FA5}">
                      <a16:colId xmlns:a16="http://schemas.microsoft.com/office/drawing/2014/main" val="1720256836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2173166987"/>
                    </a:ext>
                  </a:extLst>
                </a:gridCol>
              </a:tblGrid>
              <a:tr h="3040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837404"/>
                  </a:ext>
                </a:extLst>
              </a:tr>
              <a:tr h="100570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600" kern="1200" dirty="0">
                          <a:effectLst/>
                        </a:rPr>
                        <a:t>h1 article {</a:t>
                      </a:r>
                    </a:p>
                    <a:p>
                      <a:pPr algn="just" fontAlgn="t"/>
                      <a:r>
                        <a:rPr lang="en-US" sz="1600" kern="1200" dirty="0">
                          <a:effectLst/>
                        </a:rPr>
                        <a:t>color: green;</a:t>
                      </a:r>
                    </a:p>
                    <a:p>
                      <a:pPr algn="just" fontAlgn="t"/>
                      <a:r>
                        <a:rPr lang="en-US" sz="1600" kern="1200" dirty="0">
                          <a:effectLst/>
                        </a:rPr>
                        <a:t>}</a:t>
                      </a:r>
                    </a:p>
                    <a:p>
                      <a:pPr algn="just"/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Descendent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Selector:</a:t>
                      </a:r>
                      <a:r>
                        <a:rPr lang="en-US" sz="1600" dirty="0" err="1"/>
                        <a:t>It</a:t>
                      </a:r>
                      <a:r>
                        <a:rPr lang="en-US" sz="1600" dirty="0"/>
                        <a:t> selects element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  <a:p>
                      <a:pPr marL="0" marR="0" lvl="0" indent="0" algn="just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that is descendent of another element.</a:t>
                      </a:r>
                    </a:p>
                    <a:p>
                      <a:pPr marL="0" marR="0" lvl="0" indent="0" algn="just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Its applies</a:t>
                      </a:r>
                      <a:r>
                        <a:rPr lang="en-US" sz="1600" baseline="0" dirty="0"/>
                        <a:t> style to child , or child of child.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580419"/>
                  </a:ext>
                </a:extLst>
              </a:tr>
              <a:tr h="100570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600" kern="1200" dirty="0" err="1">
                          <a:effectLst/>
                        </a:rPr>
                        <a:t>ul</a:t>
                      </a:r>
                      <a:r>
                        <a:rPr lang="en-US" sz="1600" kern="1200" dirty="0">
                          <a:effectLst/>
                        </a:rPr>
                        <a:t> &gt; li {</a:t>
                      </a:r>
                    </a:p>
                    <a:p>
                      <a:pPr algn="just" fontAlgn="t"/>
                      <a:r>
                        <a:rPr lang="en-US" sz="1600" kern="1200" dirty="0">
                          <a:effectLst/>
                        </a:rPr>
                        <a:t>list-style: square;</a:t>
                      </a:r>
                    </a:p>
                    <a:p>
                      <a:pPr algn="just" fontAlgn="t"/>
                      <a:r>
                        <a:rPr lang="en-US" sz="1600" kern="1200" dirty="0">
                          <a:effectLst/>
                        </a:rPr>
                        <a:t>}</a:t>
                      </a:r>
                    </a:p>
                    <a:p>
                      <a:pPr algn="just"/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Child Selector: It selects</a:t>
                      </a:r>
                      <a:r>
                        <a:rPr lang="en-US" sz="1600" baseline="0" dirty="0"/>
                        <a:t> elements that are direct child of the matching element.</a:t>
                      </a:r>
                    </a:p>
                    <a:p>
                      <a:pPr marL="0" marR="0" lvl="0" indent="0" algn="just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136338"/>
                  </a:ext>
                </a:extLst>
              </a:tr>
              <a:tr h="100570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600" kern="1200" dirty="0">
                          <a:effectLst/>
                        </a:rPr>
                        <a:t>h1 ∼ p {</a:t>
                      </a:r>
                    </a:p>
                    <a:p>
                      <a:pPr algn="just" fontAlgn="t"/>
                      <a:r>
                        <a:rPr lang="en-US" sz="1600" kern="1200" dirty="0">
                          <a:effectLst/>
                        </a:rPr>
                        <a:t>color: blue;</a:t>
                      </a:r>
                    </a:p>
                    <a:p>
                      <a:pPr algn="just" fontAlgn="t"/>
                      <a:r>
                        <a:rPr lang="en-US" sz="1600" kern="1200" dirty="0">
                          <a:effectLst/>
                        </a:rPr>
                        <a:t>font-size: 18px;</a:t>
                      </a:r>
                    </a:p>
                    <a:p>
                      <a:pPr algn="just" fontAlgn="t"/>
                      <a:r>
                        <a:rPr lang="en-US" sz="1600" kern="1200" dirty="0">
                          <a:effectLst/>
                        </a:rPr>
                        <a:t>}</a:t>
                      </a:r>
                      <a:endParaRPr lang="en-US" sz="1600" b="0" i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Sibling Selector: It</a:t>
                      </a:r>
                      <a:r>
                        <a:rPr lang="en-US" sz="1600" kern="1200" baseline="0" dirty="0">
                          <a:effectLst/>
                        </a:rPr>
                        <a:t> selects elements that is one of the next sibling of the matching element.</a:t>
                      </a:r>
                      <a:endParaRPr lang="en-US" sz="1600" dirty="0"/>
                    </a:p>
                    <a:p>
                      <a:pPr marL="0" marR="0" lvl="0" indent="0" algn="just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208775"/>
                  </a:ext>
                </a:extLst>
              </a:tr>
            </a:tbl>
          </a:graphicData>
        </a:graphic>
      </p:graphicFrame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08713993-F431-4924-9297-7950FD2A7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3" y="37623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895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67983"/>
            <a:ext cx="11454829" cy="574498"/>
          </a:xfrm>
        </p:spPr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859252"/>
            <a:ext cx="11437223" cy="397653"/>
          </a:xfrm>
        </p:spPr>
        <p:txBody>
          <a:bodyPr/>
          <a:lstStyle/>
          <a:p>
            <a:r>
              <a:rPr lang="en-US" dirty="0"/>
              <a:t> Demonstration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55D1F71-62F0-4D85-B88E-F21E100F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A2C4AE2C-FC77-4169-9362-86B22AC1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36099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08713993-F431-4924-9297-7950FD2A7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3" y="37623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498265-4A9A-4623-95AB-FAD9DDC4A00B}"/>
              </a:ext>
            </a:extLst>
          </p:cNvPr>
          <p:cNvSpPr/>
          <p:nvPr/>
        </p:nvSpPr>
        <p:spPr>
          <a:xfrm>
            <a:off x="267128" y="1409304"/>
            <a:ext cx="67924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6225" lvl="1" indent="0">
              <a:buFontTx/>
              <a:buNone/>
              <a:defRPr/>
            </a:pPr>
            <a:r>
              <a:rPr lang="en-US" altLang="en-US" sz="1600" dirty="0"/>
              <a:t>Selectors</a:t>
            </a:r>
          </a:p>
        </p:txBody>
      </p:sp>
    </p:spTree>
    <p:extLst>
      <p:ext uri="{BB962C8B-B14F-4D97-AF65-F5344CB8AC3E}">
        <p14:creationId xmlns:p14="http://schemas.microsoft.com/office/powerpoint/2010/main" val="763282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67983"/>
            <a:ext cx="11454829" cy="574498"/>
          </a:xfrm>
        </p:spPr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859252"/>
            <a:ext cx="11437223" cy="397653"/>
          </a:xfrm>
        </p:spPr>
        <p:txBody>
          <a:bodyPr/>
          <a:lstStyle/>
          <a:p>
            <a:r>
              <a:rPr lang="en-US" dirty="0"/>
              <a:t> Class Discussion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55D1F71-62F0-4D85-B88E-F21E100F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A2C4AE2C-FC77-4169-9362-86B22AC1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36099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08713993-F431-4924-9297-7950FD2A7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3" y="37623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498265-4A9A-4623-95AB-FAD9DDC4A00B}"/>
              </a:ext>
            </a:extLst>
          </p:cNvPr>
          <p:cNvSpPr/>
          <p:nvPr/>
        </p:nvSpPr>
        <p:spPr>
          <a:xfrm>
            <a:off x="267127" y="1409304"/>
            <a:ext cx="85323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7338">
              <a:buFont typeface="Arial" panose="020B0604020202020204" pitchFamily="34" charset="0"/>
              <a:buChar char="•"/>
            </a:pPr>
            <a:r>
              <a:rPr lang="en-US" altLang="en-US" sz="1600" dirty="0"/>
              <a:t>Choose the selector to give color to elements with class container</a:t>
            </a:r>
          </a:p>
          <a:p>
            <a:endParaRPr lang="en-US" altLang="en-US" sz="1600" dirty="0"/>
          </a:p>
          <a:p>
            <a:pPr marL="733425" lvl="1" indent="-457200">
              <a:buFontTx/>
              <a:buAutoNum type="arabicPeriod"/>
            </a:pPr>
            <a:r>
              <a:rPr lang="en-US" altLang="en-US" sz="1600" dirty="0"/>
              <a:t>input[type=container]</a:t>
            </a:r>
          </a:p>
          <a:p>
            <a:pPr marL="733425" lvl="1" indent="-457200"/>
            <a:r>
              <a:rPr lang="en-US" altLang="en-US" sz="1600" dirty="0"/>
              <a:t>        {</a:t>
            </a:r>
          </a:p>
          <a:p>
            <a:pPr marL="733425" lvl="1" indent="-457200"/>
            <a:r>
              <a:rPr lang="en-US" altLang="en-US" sz="1600" dirty="0"/>
              <a:t>	color: olive;</a:t>
            </a:r>
          </a:p>
          <a:p>
            <a:pPr marL="733425" lvl="1" indent="-457200"/>
            <a:r>
              <a:rPr lang="en-US" altLang="en-US" sz="1600" dirty="0"/>
              <a:t>         }</a:t>
            </a:r>
          </a:p>
          <a:p>
            <a:pPr marL="733425" lvl="1" indent="-457200">
              <a:buFontTx/>
              <a:buAutoNum type="arabicPeriod" startAt="2"/>
            </a:pPr>
            <a:r>
              <a:rPr lang="en-US" altLang="en-US" sz="1600" dirty="0"/>
              <a:t>#container</a:t>
            </a:r>
          </a:p>
          <a:p>
            <a:pPr marL="733425" lvl="1" indent="-457200"/>
            <a:r>
              <a:rPr lang="en-US" altLang="en-US" sz="1600" dirty="0"/>
              <a:t>        {</a:t>
            </a:r>
          </a:p>
          <a:p>
            <a:pPr marL="733425" lvl="1" indent="-457200"/>
            <a:r>
              <a:rPr lang="en-US" altLang="en-US" sz="1600" dirty="0"/>
              <a:t>	color :olive;</a:t>
            </a:r>
          </a:p>
          <a:p>
            <a:pPr marL="733425" lvl="1" indent="-457200"/>
            <a:r>
              <a:rPr lang="en-US" altLang="en-US" sz="1600" dirty="0"/>
              <a:t>        }</a:t>
            </a:r>
          </a:p>
          <a:p>
            <a:pPr marL="733425" lvl="1" indent="-457200">
              <a:buFontTx/>
              <a:buAutoNum type="arabicPeriod" startAt="3"/>
            </a:pPr>
            <a:r>
              <a:rPr lang="en-US" altLang="en-US" sz="1600" dirty="0"/>
              <a:t>.container</a:t>
            </a:r>
          </a:p>
          <a:p>
            <a:pPr marL="733425" lvl="1" indent="-457200"/>
            <a:r>
              <a:rPr lang="en-US" altLang="en-US" sz="1600" dirty="0"/>
              <a:t>         {</a:t>
            </a:r>
          </a:p>
          <a:p>
            <a:pPr marL="733425" lvl="1" indent="-457200"/>
            <a:r>
              <a:rPr lang="en-US" altLang="en-US" sz="1600" dirty="0"/>
              <a:t>	color :olive;</a:t>
            </a:r>
          </a:p>
          <a:p>
            <a:pPr marL="733425" lvl="1" indent="-457200"/>
            <a:r>
              <a:rPr lang="en-US" altLang="en-US" sz="1600" dirty="0"/>
              <a:t>        }</a:t>
            </a:r>
          </a:p>
          <a:p>
            <a:pPr marL="733425" lvl="1" indent="-457200">
              <a:buFontTx/>
              <a:buAutoNum type="arabicPeriod" startAt="4"/>
            </a:pPr>
            <a:r>
              <a:rPr lang="en-US" altLang="en-US" sz="1600" dirty="0"/>
              <a:t>container</a:t>
            </a:r>
          </a:p>
          <a:p>
            <a:pPr marL="733425" lvl="1" indent="-457200"/>
            <a:r>
              <a:rPr lang="en-US" altLang="en-US" sz="1600" dirty="0"/>
              <a:t>         {</a:t>
            </a:r>
          </a:p>
          <a:p>
            <a:pPr marL="733425" lvl="1" indent="-457200"/>
            <a:r>
              <a:rPr lang="en-US" altLang="en-US" sz="1600" dirty="0"/>
              <a:t>	</a:t>
            </a:r>
            <a:r>
              <a:rPr lang="en-US" altLang="en-US" sz="1600" dirty="0" err="1"/>
              <a:t>color:olive</a:t>
            </a:r>
            <a:r>
              <a:rPr lang="en-US" altLang="en-US" sz="1600" dirty="0"/>
              <a:t>;</a:t>
            </a:r>
          </a:p>
          <a:p>
            <a:pPr marL="733425" lvl="1" indent="-457200"/>
            <a:r>
              <a:rPr lang="en-US" altLang="en-US" sz="1600" dirty="0"/>
              <a:t>         }</a:t>
            </a:r>
          </a:p>
        </p:txBody>
      </p:sp>
    </p:spTree>
    <p:extLst>
      <p:ext uri="{BB962C8B-B14F-4D97-AF65-F5344CB8AC3E}">
        <p14:creationId xmlns:p14="http://schemas.microsoft.com/office/powerpoint/2010/main" val="389186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5818F-52F3-4A60-97B4-86F8E2F248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864284-943A-4311-BAF0-F843A54B964B}"/>
              </a:ext>
            </a:extLst>
          </p:cNvPr>
          <p:cNvSpPr/>
          <p:nvPr/>
        </p:nvSpPr>
        <p:spPr>
          <a:xfrm>
            <a:off x="92467" y="1391038"/>
            <a:ext cx="9051533" cy="193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en-US" altLang="en-US" sz="1600" dirty="0"/>
              <a:t>Understand the fundamentals of CSS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en-US" altLang="en-US" sz="1600" dirty="0"/>
              <a:t>Understand styling by selectors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en-US" altLang="en-US" sz="1600" dirty="0"/>
              <a:t>Use CSS3 New Element styles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en-US" altLang="en-US" sz="1600" dirty="0"/>
              <a:t>Understand positioning, display and float properties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en-US" altLang="en-US" sz="1600" dirty="0"/>
              <a:t>Understand responsive styling using media queries</a:t>
            </a:r>
          </a:p>
        </p:txBody>
      </p:sp>
    </p:spTree>
    <p:extLst>
      <p:ext uri="{BB962C8B-B14F-4D97-AF65-F5344CB8AC3E}">
        <p14:creationId xmlns:p14="http://schemas.microsoft.com/office/powerpoint/2010/main" val="813053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67983"/>
            <a:ext cx="11454829" cy="574498"/>
          </a:xfrm>
        </p:spPr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859252"/>
            <a:ext cx="11437223" cy="397653"/>
          </a:xfrm>
        </p:spPr>
        <p:txBody>
          <a:bodyPr/>
          <a:lstStyle/>
          <a:p>
            <a:r>
              <a:rPr lang="en-US" dirty="0"/>
              <a:t> CSS Specificity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55D1F71-62F0-4D85-B88E-F21E100F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A2C4AE2C-FC77-4169-9362-86B22AC1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36099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08713993-F431-4924-9297-7950FD2A7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3" y="37623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498265-4A9A-4623-95AB-FAD9DDC4A00B}"/>
              </a:ext>
            </a:extLst>
          </p:cNvPr>
          <p:cNvSpPr/>
          <p:nvPr/>
        </p:nvSpPr>
        <p:spPr>
          <a:xfrm>
            <a:off x="267127" y="1409304"/>
            <a:ext cx="116817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CSS Specificity assist the browser to decide which CSS property values are most relevant to an element to be applied.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 Specificity only applies when the same element is targeted by multiple declarations.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When multiple declarations have equal specificity, the last declaration found in the CSS is applied to the element. </a:t>
            </a:r>
          </a:p>
          <a:p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1779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67983"/>
            <a:ext cx="11454829" cy="574498"/>
          </a:xfrm>
        </p:spPr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859252"/>
            <a:ext cx="11437223" cy="397653"/>
          </a:xfrm>
        </p:spPr>
        <p:txBody>
          <a:bodyPr/>
          <a:lstStyle/>
          <a:p>
            <a:r>
              <a:rPr lang="en-US" dirty="0"/>
              <a:t> CSS Specificity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55D1F71-62F0-4D85-B88E-F21E100F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A2C4AE2C-FC77-4169-9362-86B22AC1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36099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08713993-F431-4924-9297-7950FD2A7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3" y="37623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437B4F71-C0AB-403A-AD13-A5A285666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D06243-2B62-4849-98FA-DE6F14A6D53E}"/>
              </a:ext>
            </a:extLst>
          </p:cNvPr>
          <p:cNvSpPr/>
          <p:nvPr/>
        </p:nvSpPr>
        <p:spPr bwMode="auto">
          <a:xfrm>
            <a:off x="285750" y="1338263"/>
            <a:ext cx="3981450" cy="4772025"/>
          </a:xfrm>
          <a:prstGeom prst="roundRect">
            <a:avLst/>
          </a:prstGeom>
          <a:solidFill>
            <a:srgbClr val="A100F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div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width: 100px;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height : 100px;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en-US" sz="1600" dirty="0" err="1">
                <a:solidFill>
                  <a:schemeClr val="tx1"/>
                </a:solidFill>
              </a:rPr>
              <a:t>bluebox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background-color: blue;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en-US" sz="1600" dirty="0" err="1">
                <a:solidFill>
                  <a:schemeClr val="tx1"/>
                </a:solidFill>
              </a:rPr>
              <a:t>olivebox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background-color: olive;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&lt;div class=“</a:t>
            </a:r>
            <a:r>
              <a:rPr lang="en-US" sz="1600" dirty="0" err="1">
                <a:solidFill>
                  <a:schemeClr val="tx1"/>
                </a:solidFill>
              </a:rPr>
              <a:t>bluebox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olivebox</a:t>
            </a:r>
            <a:r>
              <a:rPr lang="en-US" sz="1600" dirty="0">
                <a:solidFill>
                  <a:schemeClr val="tx1"/>
                </a:solidFill>
              </a:rPr>
              <a:t>”&gt;&lt;/div&gt;</a:t>
            </a:r>
          </a:p>
        </p:txBody>
      </p:sp>
      <p:sp>
        <p:nvSpPr>
          <p:cNvPr id="17" name="Heptagon 16">
            <a:extLst>
              <a:ext uri="{FF2B5EF4-FFF2-40B4-BE49-F238E27FC236}">
                <a16:creationId xmlns:a16="http://schemas.microsoft.com/office/drawing/2014/main" id="{7FC618E2-1234-4C60-A851-3B67752CE8DB}"/>
              </a:ext>
            </a:extLst>
          </p:cNvPr>
          <p:cNvSpPr/>
          <p:nvPr/>
        </p:nvSpPr>
        <p:spPr bwMode="auto">
          <a:xfrm>
            <a:off x="3725863" y="2514600"/>
            <a:ext cx="2141537" cy="1447800"/>
          </a:xfrm>
          <a:prstGeom prst="hep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US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66D097A-45CE-4471-A451-75FA19BEE84D}"/>
              </a:ext>
            </a:extLst>
          </p:cNvPr>
          <p:cNvSpPr/>
          <p:nvPr/>
        </p:nvSpPr>
        <p:spPr bwMode="auto">
          <a:xfrm>
            <a:off x="3721100" y="2667000"/>
            <a:ext cx="1066800" cy="1143000"/>
          </a:xfrm>
          <a:prstGeom prst="actionButtonHel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8C882F-4903-446A-B379-737C065AA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667000"/>
            <a:ext cx="1828800" cy="17526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F38354-34A3-4843-9CB2-8A042A90D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738688"/>
            <a:ext cx="38401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b="1" dirty="0">
                <a:latin typeface="+mn-lt"/>
              </a:rPr>
              <a:t>Last Shall Be First!!</a:t>
            </a:r>
          </a:p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02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67983"/>
            <a:ext cx="11454829" cy="574498"/>
          </a:xfrm>
        </p:spPr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859252"/>
            <a:ext cx="11437223" cy="397653"/>
          </a:xfrm>
        </p:spPr>
        <p:txBody>
          <a:bodyPr/>
          <a:lstStyle/>
          <a:p>
            <a:r>
              <a:rPr lang="en-US" dirty="0"/>
              <a:t> CSS Specificity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55D1F71-62F0-4D85-B88E-F21E100F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A2C4AE2C-FC77-4169-9362-86B22AC1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36099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08713993-F431-4924-9297-7950FD2A7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3" y="37623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B9D82AE-A3F5-4A3A-80B8-21E313D33DD7}"/>
              </a:ext>
            </a:extLst>
          </p:cNvPr>
          <p:cNvSpPr txBox="1">
            <a:spLocks noChangeArrowheads="1"/>
          </p:cNvSpPr>
          <p:nvPr/>
        </p:nvSpPr>
        <p:spPr>
          <a:xfrm>
            <a:off x="198437" y="1295400"/>
            <a:ext cx="9808591" cy="495300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Inline Styles have highest specificity by overriding styles defined in external stylesheet.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altLang="en-US" sz="1600" b="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Below is priority of style applied (Highest to Lowest) :</a:t>
            </a:r>
          </a:p>
          <a:p>
            <a:endParaRPr lang="en-US" altLang="en-US" sz="1800" dirty="0"/>
          </a:p>
        </p:txBody>
      </p:sp>
      <p:sp>
        <p:nvSpPr>
          <p:cNvPr id="16" name="Rectangle: Rounded Corners 2">
            <a:extLst>
              <a:ext uri="{FF2B5EF4-FFF2-40B4-BE49-F238E27FC236}">
                <a16:creationId xmlns:a16="http://schemas.microsoft.com/office/drawing/2014/main" id="{7FEC001E-9514-4D8D-8919-A966B4C0C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E7497ED-5E43-469E-B52D-577F1C5F38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759616"/>
              </p:ext>
            </p:extLst>
          </p:nvPr>
        </p:nvGraphicFramePr>
        <p:xfrm>
          <a:off x="950450" y="2546350"/>
          <a:ext cx="9498301" cy="347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641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67983"/>
            <a:ext cx="11454829" cy="574498"/>
          </a:xfrm>
        </p:spPr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859252"/>
            <a:ext cx="11437223" cy="397653"/>
          </a:xfrm>
        </p:spPr>
        <p:txBody>
          <a:bodyPr/>
          <a:lstStyle/>
          <a:p>
            <a:r>
              <a:rPr lang="en-US" dirty="0"/>
              <a:t> CSS Specificity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55D1F71-62F0-4D85-B88E-F21E100F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A2C4AE2C-FC77-4169-9362-86B22AC1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36099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08713993-F431-4924-9297-7950FD2A7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3" y="37623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C87F558-CD6E-4776-B1A7-534860B7CE55}"/>
              </a:ext>
            </a:extLst>
          </p:cNvPr>
          <p:cNvSpPr txBox="1">
            <a:spLocks noGrp="1"/>
          </p:cNvSpPr>
          <p:nvPr/>
        </p:nvSpPr>
        <p:spPr bwMode="auto">
          <a:xfrm>
            <a:off x="69342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ClrTx/>
              <a:buFontTx/>
              <a:buNone/>
            </a:pPr>
            <a:fld id="{BDCC4A38-C4E1-4028-B29B-1A5D2431633E}" type="slidenum">
              <a:rPr lang="en-US" altLang="en-US" sz="1000">
                <a:latin typeface="Arial" panose="020B0604020202020204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F8FA939B-F2AA-4997-BCF9-BF9DED5B0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65F4A1-F4C9-440D-ABB7-0F9649715909}"/>
              </a:ext>
            </a:extLst>
          </p:cNvPr>
          <p:cNvSpPr/>
          <p:nvPr/>
        </p:nvSpPr>
        <p:spPr bwMode="auto">
          <a:xfrm>
            <a:off x="285750" y="1338263"/>
            <a:ext cx="4091041" cy="4772025"/>
          </a:xfrm>
          <a:prstGeom prst="roundRect">
            <a:avLst/>
          </a:prstGeom>
          <a:solidFill>
            <a:srgbClr val="A100F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h2 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color: blue;  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.header 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color: red;  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&lt;h2 class="header"&gt;Heading 2&lt;/h2&gt;</a:t>
            </a:r>
          </a:p>
        </p:txBody>
      </p:sp>
      <p:sp>
        <p:nvSpPr>
          <p:cNvPr id="17" name="Heptagon 16">
            <a:extLst>
              <a:ext uri="{FF2B5EF4-FFF2-40B4-BE49-F238E27FC236}">
                <a16:creationId xmlns:a16="http://schemas.microsoft.com/office/drawing/2014/main" id="{354331DA-A438-4B56-B00D-A6D65071F17D}"/>
              </a:ext>
            </a:extLst>
          </p:cNvPr>
          <p:cNvSpPr/>
          <p:nvPr/>
        </p:nvSpPr>
        <p:spPr bwMode="auto">
          <a:xfrm>
            <a:off x="3725863" y="2514600"/>
            <a:ext cx="2141537" cy="1447800"/>
          </a:xfrm>
          <a:prstGeom prst="hep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US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53044A0-CDA7-468B-8C1C-B578B9C74925}"/>
              </a:ext>
            </a:extLst>
          </p:cNvPr>
          <p:cNvSpPr/>
          <p:nvPr/>
        </p:nvSpPr>
        <p:spPr bwMode="auto">
          <a:xfrm>
            <a:off x="3721100" y="2667000"/>
            <a:ext cx="1066800" cy="942975"/>
          </a:xfrm>
          <a:prstGeom prst="actionButtonHel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35C89E-E5A2-4CA1-9817-A10799E77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5" y="4113213"/>
            <a:ext cx="48307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b="1" dirty="0">
                <a:latin typeface="+mn-lt"/>
                <a:cs typeface="Calibri" panose="020F0502020204030204" pitchFamily="34" charset="0"/>
              </a:rPr>
              <a:t>Class has higher specificity compare to Element Type!!</a:t>
            </a:r>
          </a:p>
          <a:p>
            <a:endParaRPr lang="en-US" altLang="en-US" sz="1600" dirty="0">
              <a:latin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0D072-20EB-420A-9036-DF7E2A4A5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667000"/>
            <a:ext cx="31543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accent1"/>
                </a:solidFill>
                <a:latin typeface="+mn-lt"/>
              </a:rPr>
              <a:t>Heading 2</a:t>
            </a:r>
          </a:p>
        </p:txBody>
      </p:sp>
    </p:spTree>
    <p:extLst>
      <p:ext uri="{BB962C8B-B14F-4D97-AF65-F5344CB8AC3E}">
        <p14:creationId xmlns:p14="http://schemas.microsoft.com/office/powerpoint/2010/main" val="425982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67983"/>
            <a:ext cx="11454829" cy="574498"/>
          </a:xfrm>
        </p:spPr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859252"/>
            <a:ext cx="11437223" cy="397653"/>
          </a:xfrm>
        </p:spPr>
        <p:txBody>
          <a:bodyPr/>
          <a:lstStyle/>
          <a:p>
            <a:r>
              <a:rPr lang="en-US" dirty="0"/>
              <a:t> Class Discussion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55D1F71-62F0-4D85-B88E-F21E100F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A2C4AE2C-FC77-4169-9362-86B22AC1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3503650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08713993-F431-4924-9297-7950FD2A7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3" y="37623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1CADED-A188-4584-A34C-3E1FD102106F}"/>
              </a:ext>
            </a:extLst>
          </p:cNvPr>
          <p:cNvSpPr/>
          <p:nvPr/>
        </p:nvSpPr>
        <p:spPr>
          <a:xfrm>
            <a:off x="513708" y="1318022"/>
            <a:ext cx="1085920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7338">
              <a:defRPr/>
            </a:pPr>
            <a:r>
              <a:rPr lang="en-US" altLang="en-US" sz="1600" dirty="0"/>
              <a:t>Choose the output for below style:</a:t>
            </a:r>
          </a:p>
          <a:p>
            <a:pPr>
              <a:defRPr/>
            </a:pPr>
            <a:r>
              <a:rPr lang="en-US" altLang="en-US" sz="1600" dirty="0"/>
              <a:t>	&lt;style&gt;</a:t>
            </a:r>
          </a:p>
          <a:p>
            <a:pPr>
              <a:defRPr/>
            </a:pPr>
            <a:r>
              <a:rPr lang="en-US" altLang="en-US" sz="1600" dirty="0"/>
              <a:t>	#container</a:t>
            </a:r>
          </a:p>
          <a:p>
            <a:pPr>
              <a:defRPr/>
            </a:pPr>
            <a:r>
              <a:rPr lang="en-US" altLang="en-US" sz="1600" dirty="0"/>
              <a:t>	{</a:t>
            </a:r>
          </a:p>
          <a:p>
            <a:pPr>
              <a:defRPr/>
            </a:pPr>
            <a:r>
              <a:rPr lang="en-US" altLang="en-US" sz="1600" dirty="0"/>
              <a:t>		color: olive;</a:t>
            </a:r>
          </a:p>
          <a:p>
            <a:pPr>
              <a:defRPr/>
            </a:pPr>
            <a:r>
              <a:rPr lang="en-US" altLang="en-US" sz="1600" dirty="0"/>
              <a:t>	}</a:t>
            </a:r>
          </a:p>
          <a:p>
            <a:pPr>
              <a:defRPr/>
            </a:pPr>
            <a:r>
              <a:rPr lang="en-US" altLang="en-US" sz="1600" dirty="0"/>
              <a:t>	.container</a:t>
            </a:r>
          </a:p>
          <a:p>
            <a:pPr>
              <a:defRPr/>
            </a:pPr>
            <a:r>
              <a:rPr lang="en-US" altLang="en-US" sz="1600" dirty="0"/>
              <a:t>	{</a:t>
            </a:r>
          </a:p>
          <a:p>
            <a:pPr>
              <a:defRPr/>
            </a:pPr>
            <a:r>
              <a:rPr lang="en-US" altLang="en-US" sz="1600" dirty="0"/>
              <a:t>		color: blue;</a:t>
            </a:r>
          </a:p>
          <a:p>
            <a:pPr>
              <a:defRPr/>
            </a:pPr>
            <a:r>
              <a:rPr lang="en-US" altLang="en-US" sz="1600" dirty="0"/>
              <a:t>	}	</a:t>
            </a:r>
          </a:p>
          <a:p>
            <a:pPr>
              <a:defRPr/>
            </a:pPr>
            <a:r>
              <a:rPr lang="en-US" altLang="en-US" sz="1600" dirty="0"/>
              <a:t>	div</a:t>
            </a:r>
          </a:p>
          <a:p>
            <a:pPr>
              <a:defRPr/>
            </a:pPr>
            <a:r>
              <a:rPr lang="en-US" altLang="en-US" sz="1600" dirty="0"/>
              <a:t>	{</a:t>
            </a:r>
          </a:p>
          <a:p>
            <a:pPr>
              <a:defRPr/>
            </a:pPr>
            <a:r>
              <a:rPr lang="en-US" altLang="en-US" sz="1600" dirty="0"/>
              <a:t>		color: yellow;</a:t>
            </a:r>
          </a:p>
          <a:p>
            <a:pPr>
              <a:defRPr/>
            </a:pPr>
            <a:r>
              <a:rPr lang="en-US" altLang="en-US" sz="1600" dirty="0"/>
              <a:t>	}</a:t>
            </a:r>
          </a:p>
          <a:p>
            <a:pPr>
              <a:defRPr/>
            </a:pPr>
            <a:r>
              <a:rPr lang="en-US" altLang="en-US" sz="1600" dirty="0"/>
              <a:t>	&lt;/style&gt;</a:t>
            </a:r>
          </a:p>
          <a:p>
            <a:pPr>
              <a:defRPr/>
            </a:pPr>
            <a:r>
              <a:rPr lang="en-US" altLang="en-US" sz="1600" dirty="0"/>
              <a:t>	&lt;div id="container" class="container" &gt;Container&lt;/div&gt;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>
                <a:solidFill>
                  <a:srgbClr val="808000"/>
                </a:solidFill>
              </a:rPr>
              <a:t>Container</a:t>
            </a:r>
            <a:endParaRPr lang="en-US" altLang="en-US" sz="1600" dirty="0">
              <a:solidFill>
                <a:srgbClr val="808000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Container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>
                <a:solidFill>
                  <a:srgbClr val="FFFF00"/>
                </a:solidFill>
              </a:rPr>
              <a:t>Container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/>
              <a:t>Container</a:t>
            </a:r>
            <a:endParaRPr lang="en-US" altLang="en-US" sz="1600" dirty="0"/>
          </a:p>
          <a:p>
            <a:pPr>
              <a:defRPr/>
            </a:pPr>
            <a:endParaRPr lang="en-US" alt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074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67983"/>
            <a:ext cx="11454829" cy="574498"/>
          </a:xfrm>
        </p:spPr>
        <p:txBody>
          <a:bodyPr/>
          <a:lstStyle/>
          <a:p>
            <a:r>
              <a:rPr lang="en-US" dirty="0"/>
              <a:t>SELECTORS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859252"/>
            <a:ext cx="11437223" cy="397653"/>
          </a:xfrm>
        </p:spPr>
        <p:txBody>
          <a:bodyPr/>
          <a:lstStyle/>
          <a:p>
            <a:r>
              <a:rPr lang="en-US" dirty="0"/>
              <a:t> Demonstration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55D1F71-62F0-4D85-B88E-F21E100F8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A2C4AE2C-FC77-4169-9362-86B22AC1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36099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08713993-F431-4924-9297-7950FD2A7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3" y="37623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1FC874-3D34-4069-8B9C-C424A034B1B3}"/>
              </a:ext>
            </a:extLst>
          </p:cNvPr>
          <p:cNvSpPr/>
          <p:nvPr/>
        </p:nvSpPr>
        <p:spPr>
          <a:xfrm>
            <a:off x="493160" y="1409305"/>
            <a:ext cx="8650840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Specificity</a:t>
            </a:r>
          </a:p>
          <a:p>
            <a:pPr lvl="1">
              <a:lnSpc>
                <a:spcPct val="150000"/>
              </a:lnSpc>
              <a:buFontTx/>
              <a:buChar char="-"/>
              <a:defRPr/>
            </a:pPr>
            <a:r>
              <a:rPr lang="en-US" altLang="en-US" sz="1600" dirty="0"/>
              <a:t> Multiple Declaration</a:t>
            </a:r>
          </a:p>
          <a:p>
            <a:pPr lvl="1">
              <a:lnSpc>
                <a:spcPct val="150000"/>
              </a:lnSpc>
              <a:buFontTx/>
              <a:buChar char="-"/>
              <a:defRPr/>
            </a:pPr>
            <a:r>
              <a:rPr lang="en-US" altLang="en-US" sz="1600" dirty="0"/>
              <a:t> Element Style v/s Class Style</a:t>
            </a:r>
          </a:p>
        </p:txBody>
      </p:sp>
    </p:spTree>
    <p:extLst>
      <p:ext uri="{BB962C8B-B14F-4D97-AF65-F5344CB8AC3E}">
        <p14:creationId xmlns:p14="http://schemas.microsoft.com/office/powerpoint/2010/main" val="2910855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99C91A3A-2E31-4B09-A5CF-18FC048F35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-36229"/>
            <a:ext cx="12192000" cy="6858000"/>
          </a:xfr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87BEF13-7F2C-49BE-8A20-8398148D2AEE}"/>
              </a:ext>
            </a:extLst>
          </p:cNvPr>
          <p:cNvSpPr txBox="1">
            <a:spLocks/>
          </p:cNvSpPr>
          <p:nvPr/>
        </p:nvSpPr>
        <p:spPr>
          <a:xfrm>
            <a:off x="71919" y="2661007"/>
            <a:ext cx="10882027" cy="873304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               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                 Insights into </a:t>
            </a:r>
            <a:r>
              <a:rPr lang="en-US" altLang="en-US" dirty="0">
                <a:solidFill>
                  <a:schemeClr val="bg1"/>
                </a:solidFill>
              </a:rPr>
              <a:t>Pseudo Classes and Elements</a:t>
            </a:r>
          </a:p>
          <a:p>
            <a:pPr algn="ctr"/>
            <a:endParaRPr lang="en-US" altLang="en-US"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33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altLang="en-US" sz="4000" b="1" cap="none" dirty="0"/>
              <a:t>Pseudo Classes and Elements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3273E-F50B-49A2-810A-D304F1A9CA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062" y="1390244"/>
            <a:ext cx="11092898" cy="4045500"/>
          </a:xfrm>
        </p:spPr>
        <p:txBody>
          <a:bodyPr/>
          <a:lstStyle/>
          <a:p>
            <a:pPr marL="285750"/>
            <a:r>
              <a:rPr lang="en-US" altLang="en-US" dirty="0"/>
              <a:t>The pseudo-class makes selection :</a:t>
            </a:r>
            <a:endParaRPr lang="en-US" dirty="0"/>
          </a:p>
          <a:p>
            <a:pPr marL="800088" lvl="2"/>
            <a:r>
              <a:rPr lang="en-US" altLang="en-US" sz="1600" dirty="0"/>
              <a:t>Elements that are part of document tree that cannot be expressed using simple selectors e.g. no ID or class rather be expressed as first child , last child.</a:t>
            </a:r>
          </a:p>
          <a:p>
            <a:pPr marL="800088" lvl="2"/>
            <a:r>
              <a:rPr lang="en-US" altLang="en-US" sz="1600" dirty="0"/>
              <a:t>Elements dynamic state e.g. hover , focus</a:t>
            </a:r>
          </a:p>
          <a:p>
            <a:pPr marL="285750"/>
            <a:r>
              <a:rPr lang="en-US" altLang="en-US" dirty="0"/>
              <a:t>A pseudo-class always consists of a "colon" (:) followed by the name of the pseudo-class and optionally by a value between parentheses.</a:t>
            </a:r>
          </a:p>
          <a:p>
            <a:pPr marL="285750"/>
            <a:endParaRPr lang="en-US" altLang="en-US" dirty="0"/>
          </a:p>
          <a:p>
            <a:pPr marL="285750"/>
            <a:endParaRPr lang="en-US" altLang="en-US" dirty="0"/>
          </a:p>
          <a:p>
            <a:pPr marL="285750"/>
            <a:r>
              <a:rPr lang="en-US" altLang="en-US" dirty="0"/>
              <a:t>Types of pseudo classes:</a:t>
            </a:r>
            <a:endParaRPr lang="en-US" dirty="0"/>
          </a:p>
          <a:p>
            <a:pPr marL="800088" lvl="2"/>
            <a:r>
              <a:rPr lang="en-US" altLang="en-US" sz="1600" dirty="0"/>
              <a:t>Dynamic Pseudo Classes</a:t>
            </a:r>
          </a:p>
          <a:p>
            <a:pPr marL="800088" lvl="2"/>
            <a:r>
              <a:rPr lang="en-US" altLang="en-US" sz="1600" dirty="0"/>
              <a:t>Structural Pseudo Classes</a:t>
            </a:r>
          </a:p>
          <a:p>
            <a:pPr marL="800088" lvl="2"/>
            <a:endParaRPr lang="en-US" altLang="en-US" sz="1600" dirty="0"/>
          </a:p>
          <a:p>
            <a:pPr marL="285750"/>
            <a:endParaRPr lang="en-US" altLang="en-US" dirty="0"/>
          </a:p>
          <a:p>
            <a:pPr marL="285750"/>
            <a:endParaRPr lang="en-US" altLang="en-US" dirty="0"/>
          </a:p>
          <a:p>
            <a:pPr marL="285750"/>
            <a:endParaRPr lang="en-US" altLang="en-US" dirty="0"/>
          </a:p>
          <a:p>
            <a:pPr marL="285750"/>
            <a:endParaRPr lang="en-US" dirty="0"/>
          </a:p>
          <a:p>
            <a:pPr marL="685783" lvl="3" indent="0">
              <a:buNone/>
            </a:pPr>
            <a:endParaRPr lang="en-US" dirty="0"/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E6B60F61-CD87-44EA-A056-B35EBE28D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454" y="3365689"/>
            <a:ext cx="4386943" cy="265411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2B0D63-F660-46A2-80AD-AD5895014A54}"/>
              </a:ext>
            </a:extLst>
          </p:cNvPr>
          <p:cNvSpPr/>
          <p:nvPr/>
        </p:nvSpPr>
        <p:spPr bwMode="auto">
          <a:xfrm>
            <a:off x="1027113" y="3429000"/>
            <a:ext cx="5157930" cy="608744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 err="1"/>
              <a:t>selector:pseudo-class</a:t>
            </a:r>
            <a:r>
              <a:rPr lang="en-US" sz="1600" dirty="0"/>
              <a:t> { property: value; }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98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altLang="en-US" sz="4000" b="1" cap="none" dirty="0"/>
              <a:t>Pseudo Classes and Elements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Dynamic Pseudo Classes</a:t>
            </a:r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E6B60F61-CD87-44EA-A056-B35EBE28D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454" y="3365689"/>
            <a:ext cx="4386943" cy="265411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graphicFrame>
        <p:nvGraphicFramePr>
          <p:cNvPr id="13" name="Content Placeholder 1">
            <a:extLst>
              <a:ext uri="{FF2B5EF4-FFF2-40B4-BE49-F238E27FC236}">
                <a16:creationId xmlns:a16="http://schemas.microsoft.com/office/drawing/2014/main" id="{4C4FFEFC-ED3E-4FEB-8AEE-22099E1B5C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945699"/>
              </p:ext>
            </p:extLst>
          </p:nvPr>
        </p:nvGraphicFramePr>
        <p:xfrm>
          <a:off x="457200" y="1428749"/>
          <a:ext cx="8189913" cy="493095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880781">
                  <a:extLst>
                    <a:ext uri="{9D8B030D-6E8A-4147-A177-3AD203B41FA5}">
                      <a16:colId xmlns:a16="http://schemas.microsoft.com/office/drawing/2014/main" val="3172918189"/>
                    </a:ext>
                  </a:extLst>
                </a:gridCol>
                <a:gridCol w="5309132">
                  <a:extLst>
                    <a:ext uri="{9D8B030D-6E8A-4147-A177-3AD203B41FA5}">
                      <a16:colId xmlns:a16="http://schemas.microsoft.com/office/drawing/2014/main" val="940567213"/>
                    </a:ext>
                  </a:extLst>
                </a:gridCol>
              </a:tblGrid>
              <a:tr h="3521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Pseudo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Classes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66583"/>
                  </a:ext>
                </a:extLst>
              </a:tr>
              <a:tr h="864519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a:link {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    color: blue;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}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: link : applies to all unvisited links.</a:t>
                      </a: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680603"/>
                  </a:ext>
                </a:extLst>
              </a:tr>
              <a:tr h="864519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a:visited {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    text-decoration: none;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}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:visited : applies to all visited links.</a:t>
                      </a: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893056"/>
                  </a:ext>
                </a:extLst>
              </a:tr>
              <a:tr h="864519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 err="1">
                          <a:effectLst/>
                          <a:latin typeface="+mn-lt"/>
                          <a:cs typeface="Calibri" panose="020F0502020204030204" pitchFamily="34" charset="0"/>
                        </a:rPr>
                        <a:t>div:hover</a:t>
                      </a: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 {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    color: red;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}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:hover:</a:t>
                      </a: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 applies when a user places cursor over the element, but does not select it.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312733"/>
                  </a:ext>
                </a:extLst>
              </a:tr>
              <a:tr h="864519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a:active {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    color: gray;</a:t>
                      </a:r>
                    </a:p>
                    <a:p>
                      <a:pPr fontAlgn="t"/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}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:active : </a:t>
                      </a: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applies when the element is activated or clicked.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944598"/>
                  </a:ext>
                </a:extLst>
              </a:tr>
              <a:tr h="112068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input[type=“text”]:focus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color: yellow;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}</a:t>
                      </a: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:focus : applies when the element has keyboard focus</a:t>
                      </a:r>
                    </a:p>
                  </a:txBody>
                  <a:tcPr marT="45705" marB="45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67071"/>
                  </a:ext>
                </a:extLst>
              </a:tr>
            </a:tbl>
          </a:graphicData>
        </a:graphic>
      </p:graphicFrame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41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altLang="en-US" sz="4000" b="1" cap="none" dirty="0"/>
              <a:t>Pseudo Classes and Elements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Pseudo Classes</a:t>
            </a:r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E6B60F61-CD87-44EA-A056-B35EBE28D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454" y="3365689"/>
            <a:ext cx="4386943" cy="265411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42B7F10-AFBF-4E1A-BDE3-52B21CF68B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2715911"/>
              </p:ext>
            </p:extLst>
          </p:nvPr>
        </p:nvGraphicFramePr>
        <p:xfrm>
          <a:off x="457200" y="1381125"/>
          <a:ext cx="8208963" cy="358196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904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3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Pseudo class</a:t>
                      </a: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0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:root</a:t>
                      </a: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represents an element that is the root of the document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:nth-child()</a:t>
                      </a:r>
                      <a:endParaRPr lang="en-US" sz="16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The </a:t>
                      </a: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:nth-child(</a:t>
                      </a: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 pseudo-class notation represents an element that has n-1 siblings before it in the document tree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8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:nth-last-child()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he </a:t>
                      </a: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:nth-last-child(</a:t>
                      </a:r>
                      <a:r>
                        <a:rPr lang="en-US" sz="1600" kern="1200" dirty="0" err="1">
                          <a:effectLst/>
                          <a:latin typeface="+mn-lt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en-US" sz="1600" dirty="0" err="1">
                          <a:latin typeface="+mn-lt"/>
                          <a:cs typeface="Calibri" panose="020F0502020204030204" pitchFamily="34" charset="0"/>
                        </a:rPr>
                        <a:t>n+</a:t>
                      </a:r>
                      <a:r>
                        <a:rPr lang="en-US" sz="1600" kern="1200" dirty="0" err="1">
                          <a:effectLst/>
                          <a:latin typeface="+mn-lt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 pseudo-class notation represents an element that has a</a:t>
                      </a: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+b-1 siblings after it in the document tree, for any positive integer or zero value of </a:t>
                      </a:r>
                      <a:r>
                        <a:rPr lang="en-US" sz="1600" dirty="0">
                          <a:latin typeface="+mn-lt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, and has a parent element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:first-child</a:t>
                      </a:r>
                      <a:endParaRPr lang="en-US" sz="16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 represents an element that is the first child of some other element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:empty</a:t>
                      </a:r>
                      <a:endParaRPr lang="en-US" sz="16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 represents an element that has no children at all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39" marR="91439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47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E3A3F08-9517-4484-AE97-C20809FE8E3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959094716"/>
              </p:ext>
            </p:extLst>
          </p:nvPr>
        </p:nvGraphicFramePr>
        <p:xfrm>
          <a:off x="3087688" y="1109663"/>
          <a:ext cx="6016624" cy="370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4947">
                  <a:extLst>
                    <a:ext uri="{9D8B030D-6E8A-4147-A177-3AD203B41FA5}">
                      <a16:colId xmlns:a16="http://schemas.microsoft.com/office/drawing/2014/main" val="582318250"/>
                    </a:ext>
                  </a:extLst>
                </a:gridCol>
                <a:gridCol w="4871677">
                  <a:extLst>
                    <a:ext uri="{9D8B030D-6E8A-4147-A177-3AD203B41FA5}">
                      <a16:colId xmlns:a16="http://schemas.microsoft.com/office/drawing/2014/main" val="369148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Module Topics</a:t>
                      </a:r>
                    </a:p>
                  </a:txBody>
                  <a:tcPr marL="102199" marR="102199"/>
                </a:tc>
                <a:extLst>
                  <a:ext uri="{0D108BD9-81ED-4DB2-BD59-A6C34878D82A}">
                    <a16:rowId xmlns:a16="http://schemas.microsoft.com/office/drawing/2014/main" val="1741991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CSS Fundamentals</a:t>
                      </a:r>
                    </a:p>
                  </a:txBody>
                  <a:tcPr marL="102199" marR="102199"/>
                </a:tc>
                <a:extLst>
                  <a:ext uri="{0D108BD9-81ED-4DB2-BD59-A6C34878D82A}">
                    <a16:rowId xmlns:a16="http://schemas.microsoft.com/office/drawing/2014/main" val="235863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Selectors</a:t>
                      </a:r>
                    </a:p>
                  </a:txBody>
                  <a:tcPr marL="102199" marR="102199"/>
                </a:tc>
                <a:extLst>
                  <a:ext uri="{0D108BD9-81ED-4DB2-BD59-A6C34878D82A}">
                    <a16:rowId xmlns:a16="http://schemas.microsoft.com/office/drawing/2014/main" val="134732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 Classes and Elements</a:t>
                      </a:r>
                    </a:p>
                  </a:txBody>
                  <a:tcPr marL="102199" marR="102199"/>
                </a:tc>
                <a:extLst>
                  <a:ext uri="{0D108BD9-81ED-4DB2-BD59-A6C34878D82A}">
                    <a16:rowId xmlns:a16="http://schemas.microsoft.com/office/drawing/2014/main" val="67209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CSS3 Text Effects</a:t>
                      </a:r>
                    </a:p>
                  </a:txBody>
                  <a:tcPr marL="102199" marR="102199"/>
                </a:tc>
                <a:extLst>
                  <a:ext uri="{0D108BD9-81ED-4DB2-BD59-A6C34878D82A}">
                    <a16:rowId xmlns:a16="http://schemas.microsoft.com/office/drawing/2014/main" val="53336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CSS3 Background Image</a:t>
                      </a:r>
                    </a:p>
                  </a:txBody>
                  <a:tcPr marL="102199" marR="102199"/>
                </a:tc>
                <a:extLst>
                  <a:ext uri="{0D108BD9-81ED-4DB2-BD59-A6C34878D82A}">
                    <a16:rowId xmlns:a16="http://schemas.microsoft.com/office/drawing/2014/main" val="372714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CSS3 Border  and Box Shadow</a:t>
                      </a:r>
                    </a:p>
                  </a:txBody>
                  <a:tcPr marL="102199" marR="102199"/>
                </a:tc>
                <a:extLst>
                  <a:ext uri="{0D108BD9-81ED-4DB2-BD59-A6C34878D82A}">
                    <a16:rowId xmlns:a16="http://schemas.microsoft.com/office/drawing/2014/main" val="183683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CSS3 Color</a:t>
                      </a:r>
                    </a:p>
                  </a:txBody>
                  <a:tcPr marL="102199" marR="102199"/>
                </a:tc>
                <a:extLst>
                  <a:ext uri="{0D108BD9-81ED-4DB2-BD59-A6C34878D82A}">
                    <a16:rowId xmlns:a16="http://schemas.microsoft.com/office/drawing/2014/main" val="154352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Media Queries</a:t>
                      </a:r>
                    </a:p>
                  </a:txBody>
                  <a:tcPr marL="102199" marR="102199"/>
                </a:tc>
                <a:extLst>
                  <a:ext uri="{0D108BD9-81ED-4DB2-BD59-A6C34878D82A}">
                    <a16:rowId xmlns:a16="http://schemas.microsoft.com/office/drawing/2014/main" val="310951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Working with Display, Float and Position properties </a:t>
                      </a:r>
                      <a:endParaRPr kumimoji="0" lang="en-US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02199" marR="102199"/>
                </a:tc>
                <a:extLst>
                  <a:ext uri="{0D108BD9-81ED-4DB2-BD59-A6C34878D82A}">
                    <a16:rowId xmlns:a16="http://schemas.microsoft.com/office/drawing/2014/main" val="65853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746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altLang="en-US" sz="4000" b="1" cap="none" dirty="0"/>
              <a:t>Pseudo Classes and Elements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 </a:t>
            </a:r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E6B60F61-CD87-44EA-A056-B35EBE28D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454" y="3365689"/>
            <a:ext cx="4386943" cy="265411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9A15E5-6699-4FD5-B054-06132C55D832}"/>
              </a:ext>
            </a:extLst>
          </p:cNvPr>
          <p:cNvSpPr/>
          <p:nvPr/>
        </p:nvSpPr>
        <p:spPr>
          <a:xfrm>
            <a:off x="277402" y="1559273"/>
            <a:ext cx="8866598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Pseudo Classes</a:t>
            </a:r>
          </a:p>
          <a:p>
            <a:pPr lvl="1">
              <a:lnSpc>
                <a:spcPct val="150000"/>
              </a:lnSpc>
              <a:buFontTx/>
              <a:buChar char="-"/>
              <a:defRPr/>
            </a:pPr>
            <a:r>
              <a:rPr lang="en-US" altLang="en-US" sz="1600" dirty="0"/>
              <a:t> Dynamic Pseudo Classes</a:t>
            </a:r>
          </a:p>
          <a:p>
            <a:pPr lvl="1">
              <a:lnSpc>
                <a:spcPct val="150000"/>
              </a:lnSpc>
              <a:buFontTx/>
              <a:buChar char="-"/>
              <a:defRPr/>
            </a:pPr>
            <a:r>
              <a:rPr lang="en-US" altLang="en-US" sz="1600" dirty="0"/>
              <a:t> Structural Pseudo Classes</a:t>
            </a:r>
          </a:p>
        </p:txBody>
      </p:sp>
    </p:spTree>
    <p:extLst>
      <p:ext uri="{BB962C8B-B14F-4D97-AF65-F5344CB8AC3E}">
        <p14:creationId xmlns:p14="http://schemas.microsoft.com/office/powerpoint/2010/main" val="1920989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altLang="en-US" sz="4000" b="1" cap="none" dirty="0"/>
              <a:t>Pseudo Classes and Elements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Class Discussion</a:t>
            </a:r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E6B60F61-CD87-44EA-A056-B35EBE28D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454" y="3365689"/>
            <a:ext cx="4386943" cy="265411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9A15E5-6699-4FD5-B054-06132C55D832}"/>
              </a:ext>
            </a:extLst>
          </p:cNvPr>
          <p:cNvSpPr/>
          <p:nvPr/>
        </p:nvSpPr>
        <p:spPr>
          <a:xfrm>
            <a:off x="381000" y="1613043"/>
            <a:ext cx="8763000" cy="2262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dirty="0"/>
              <a:t>Choose the pseudo styling to change font color of second list item of unordered list to green.</a:t>
            </a:r>
          </a:p>
          <a:p>
            <a:pPr marL="790575" lvl="1" indent="-514350">
              <a:lnSpc>
                <a:spcPct val="150000"/>
              </a:lnSpc>
              <a:buFontTx/>
              <a:buAutoNum type="arabicPeriod"/>
            </a:pPr>
            <a:r>
              <a:rPr lang="en-US" altLang="en-US" sz="1600" dirty="0"/>
              <a:t>ul </a:t>
            </a:r>
            <a:r>
              <a:rPr lang="en-US" altLang="en-US" sz="1600" dirty="0" err="1"/>
              <a:t>li:nth-child</a:t>
            </a:r>
            <a:r>
              <a:rPr lang="en-US" altLang="en-US" sz="1600" dirty="0"/>
              <a:t>(second){ color: green;}</a:t>
            </a:r>
          </a:p>
          <a:p>
            <a:pPr marL="790575" lvl="1" indent="-514350">
              <a:lnSpc>
                <a:spcPct val="150000"/>
              </a:lnSpc>
              <a:buFontTx/>
              <a:buAutoNum type="arabicPeriod"/>
            </a:pPr>
            <a:r>
              <a:rPr lang="en-US" altLang="en-US" sz="1600" dirty="0"/>
              <a:t>ul li:2</a:t>
            </a:r>
            <a:r>
              <a:rPr lang="en-US" altLang="en-US" sz="1600" baseline="30000" dirty="0"/>
              <a:t>nd</a:t>
            </a:r>
            <a:r>
              <a:rPr lang="en-US" altLang="en-US" sz="1600" dirty="0"/>
              <a:t>-child{color-green;}</a:t>
            </a:r>
          </a:p>
          <a:p>
            <a:pPr marL="790575" lvl="1" indent="-514350">
              <a:lnSpc>
                <a:spcPct val="150000"/>
              </a:lnSpc>
              <a:buFontTx/>
              <a:buAutoNum type="arabicPeriod"/>
            </a:pPr>
            <a:r>
              <a:rPr lang="en-US" altLang="en-US" sz="1600" dirty="0"/>
              <a:t>ul </a:t>
            </a:r>
            <a:r>
              <a:rPr lang="en-US" altLang="en-US" sz="1600" dirty="0" err="1"/>
              <a:t>li:nth-child</a:t>
            </a:r>
            <a:r>
              <a:rPr lang="en-US" altLang="en-US" sz="1600" dirty="0"/>
              <a:t>(2){</a:t>
            </a:r>
            <a:r>
              <a:rPr lang="en-US" altLang="en-US" sz="1600" dirty="0" err="1"/>
              <a:t>color:green</a:t>
            </a:r>
            <a:r>
              <a:rPr lang="en-US" altLang="en-US" sz="1600" dirty="0"/>
              <a:t>;}</a:t>
            </a:r>
          </a:p>
          <a:p>
            <a:pPr marL="790575" lvl="1" indent="-514350">
              <a:lnSpc>
                <a:spcPct val="150000"/>
              </a:lnSpc>
              <a:buFontTx/>
              <a:buAutoNum type="arabicPeriod"/>
            </a:pPr>
            <a:r>
              <a:rPr lang="en-US" altLang="en-US" sz="1600" dirty="0" err="1"/>
              <a:t>ul~li:nth-child</a:t>
            </a:r>
            <a:r>
              <a:rPr lang="en-US" altLang="en-US" sz="1600" dirty="0"/>
              <a:t>(2){</a:t>
            </a:r>
            <a:r>
              <a:rPr lang="en-US" altLang="en-US" sz="1600" dirty="0" err="1"/>
              <a:t>color:green</a:t>
            </a:r>
            <a:r>
              <a:rPr lang="en-US" altLang="en-US" sz="1600" dirty="0"/>
              <a:t>;}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9768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altLang="en-US" sz="4000" b="1" cap="none" dirty="0"/>
              <a:t>Pseudo Classes and Elements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Pseudo Elements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9A15E5-6699-4FD5-B054-06132C55D832}"/>
              </a:ext>
            </a:extLst>
          </p:cNvPr>
          <p:cNvSpPr/>
          <p:nvPr/>
        </p:nvSpPr>
        <p:spPr>
          <a:xfrm>
            <a:off x="380999" y="1613043"/>
            <a:ext cx="11547297" cy="1647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Pseudo-elements create abstractions about the document tree beyond those specified by the document language.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For instance, document languages do not offer mechanisms to access the first letter or first line of an element's content.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A pseudo-element is made of two colons (::) followed by the name of the pseudo-element.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endParaRPr lang="en-US" alt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B74C9C-21FB-4CB0-8393-2B83D86A0DF6}"/>
              </a:ext>
            </a:extLst>
          </p:cNvPr>
          <p:cNvSpPr/>
          <p:nvPr/>
        </p:nvSpPr>
        <p:spPr bwMode="auto">
          <a:xfrm>
            <a:off x="1003300" y="3113070"/>
            <a:ext cx="6997700" cy="647272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ctr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/>
              <a:t>selector::pseudo-element { property: value; }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163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altLang="en-US" sz="4000" b="1" cap="none" dirty="0"/>
              <a:t>Pseudo Classes and Elements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Pseudo Elements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055EF770-97CE-4034-96FF-58193CDEF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261173B1-CA4C-4520-ACD2-9F64D01EDA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8653328"/>
              </p:ext>
            </p:extLst>
          </p:nvPr>
        </p:nvGraphicFramePr>
        <p:xfrm>
          <a:off x="419100" y="1349371"/>
          <a:ext cx="9793412" cy="481551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219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1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Pseudo element</a:t>
                      </a:r>
                    </a:p>
                  </a:txBody>
                  <a:tcPr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p::first-line 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    color: #ff0000;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    font-variant: small-caps;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}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::first-line :describes the contents of the first formatted line of an element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33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p::first-letter 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    color: #ff0000;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    font-size: xx-large;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}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::first-letter : represents the first letter of an element, if it is not preceded by any other content (such as images or inline tables) on its line. The ::first-letter pseudo-element may be used for "initial caps" and "drop caps", which are common typographical effects.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h1::before 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    content: </a:t>
                      </a:r>
                      <a:r>
                        <a:rPr lang="en-US" sz="1600" kern="1200" dirty="0" err="1">
                          <a:effectLst/>
                          <a:latin typeface="+mn-lt"/>
                          <a:cs typeface="Calibri" panose="020F0502020204030204" pitchFamily="34" charset="0"/>
                        </a:rPr>
                        <a:t>url</a:t>
                      </a: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("images/marker-left.gif");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}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:before : used to insert some content before the content of an element.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3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h1::after 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    content: </a:t>
                      </a:r>
                      <a:r>
                        <a:rPr lang="en-US" sz="1600" kern="1200" dirty="0" err="1">
                          <a:effectLst/>
                          <a:latin typeface="+mn-lt"/>
                          <a:cs typeface="Calibri" panose="020F0502020204030204" pitchFamily="34" charset="0"/>
                        </a:rPr>
                        <a:t>url</a:t>
                      </a: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("images/marker-right.gif");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}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:</a:t>
                      </a:r>
                      <a:r>
                        <a:rPr lang="en-US" sz="1600" kern="1200" dirty="0" err="1">
                          <a:effectLst/>
                          <a:latin typeface="+mn-lt"/>
                          <a:cs typeface="Calibri" panose="020F0502020204030204" pitchFamily="34" charset="0"/>
                        </a:rPr>
                        <a:t>after:used</a:t>
                      </a:r>
                      <a:r>
                        <a:rPr lang="en-US" sz="1600" kern="12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 to insert some content after the content of an element</a:t>
                      </a:r>
                      <a:endParaRPr lang="en-US" sz="16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665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altLang="en-US" sz="4000" b="1" cap="none" dirty="0"/>
              <a:t>Pseudo Classes and Elements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Demonstration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055EF770-97CE-4034-96FF-58193CDEF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65415-DFE3-4428-B438-35FF8CAA6773}"/>
              </a:ext>
            </a:extLst>
          </p:cNvPr>
          <p:cNvSpPr/>
          <p:nvPr/>
        </p:nvSpPr>
        <p:spPr>
          <a:xfrm>
            <a:off x="174661" y="1386691"/>
            <a:ext cx="75621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6225" lvl="1" indent="0">
              <a:buFontTx/>
              <a:buNone/>
              <a:defRPr/>
            </a:pPr>
            <a:r>
              <a:rPr lang="en-US" altLang="en-US" sz="1600" dirty="0"/>
              <a:t>Pseudo Elements</a:t>
            </a:r>
          </a:p>
        </p:txBody>
      </p:sp>
    </p:spTree>
    <p:extLst>
      <p:ext uri="{BB962C8B-B14F-4D97-AF65-F5344CB8AC3E}">
        <p14:creationId xmlns:p14="http://schemas.microsoft.com/office/powerpoint/2010/main" val="7836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99C91A3A-2E31-4B09-A5CF-18FC048F35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-182919"/>
            <a:ext cx="12192000" cy="6858000"/>
          </a:xfr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87BEF13-7F2C-49BE-8A20-8398148D2AEE}"/>
              </a:ext>
            </a:extLst>
          </p:cNvPr>
          <p:cNvSpPr txBox="1">
            <a:spLocks/>
          </p:cNvSpPr>
          <p:nvPr/>
        </p:nvSpPr>
        <p:spPr>
          <a:xfrm>
            <a:off x="71919" y="2307265"/>
            <a:ext cx="10882027" cy="1227046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          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          Insights into </a:t>
            </a:r>
            <a:r>
              <a:rPr lang="en-US" altLang="en-US" dirty="0">
                <a:solidFill>
                  <a:schemeClr val="bg1"/>
                </a:solidFill>
              </a:rPr>
              <a:t>CSS3 Text Effects</a:t>
            </a: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pPr algn="ctr"/>
            <a:endParaRPr lang="en-US" altLang="en-US"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50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1789"/>
            <a:ext cx="11430000" cy="472611"/>
          </a:xfrm>
        </p:spPr>
        <p:txBody>
          <a:bodyPr>
            <a:normAutofit fontScale="90000"/>
          </a:bodyPr>
          <a:lstStyle/>
          <a:p>
            <a:br>
              <a:rPr lang="en-US" altLang="en-US" sz="4000" b="1" cap="none" dirty="0"/>
            </a:br>
            <a:r>
              <a:rPr lang="en-US" sz="4000" dirty="0"/>
              <a:t>CSS3 Text Effects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65415-DFE3-4428-B438-35FF8CAA6773}"/>
              </a:ext>
            </a:extLst>
          </p:cNvPr>
          <p:cNvSpPr/>
          <p:nvPr/>
        </p:nvSpPr>
        <p:spPr>
          <a:xfrm>
            <a:off x="380999" y="1428107"/>
            <a:ext cx="97493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1600" dirty="0"/>
              <a:t>CSS3 introduces a range of new and updated text and typographic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1600" dirty="0"/>
              <a:t>Provides means for creating decorative headlines and flashy effects</a:t>
            </a:r>
          </a:p>
          <a:p>
            <a:pPr marL="276225" lvl="1" indent="0">
              <a:buFontTx/>
              <a:buNone/>
              <a:defRPr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76500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1789"/>
            <a:ext cx="11430000" cy="472611"/>
          </a:xfrm>
        </p:spPr>
        <p:txBody>
          <a:bodyPr>
            <a:normAutofit fontScale="90000"/>
          </a:bodyPr>
          <a:lstStyle/>
          <a:p>
            <a:br>
              <a:rPr lang="en-US" altLang="en-US" sz="4000" b="1" cap="none" dirty="0"/>
            </a:br>
            <a:r>
              <a:rPr lang="en-US" sz="4000" dirty="0"/>
              <a:t>CSS3 Text Effects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51AB1F3-3516-48C7-BC02-F75B0CD045AA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1346771"/>
            <a:ext cx="8448675" cy="495300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1600" b="0" dirty="0"/>
              <a:t>Text-shadow: </a:t>
            </a:r>
            <a:r>
              <a:rPr lang="en-US" sz="1600" b="0" dirty="0"/>
              <a:t>this property applies drop shadows to text</a:t>
            </a:r>
          </a:p>
          <a:p>
            <a:pPr lvl="1">
              <a:defRPr/>
            </a:pPr>
            <a:endParaRPr lang="en-US" sz="1600" dirty="0"/>
          </a:p>
          <a:p>
            <a:pPr marL="0">
              <a:buFontTx/>
              <a:buNone/>
              <a:defRPr/>
            </a:pPr>
            <a:r>
              <a:rPr lang="en-US" altLang="en-US" dirty="0"/>
              <a:t> </a:t>
            </a:r>
          </a:p>
          <a:p>
            <a:pPr>
              <a:defRPr/>
            </a:pPr>
            <a:endParaRPr lang="en-US" altLang="en-US" dirty="0"/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A77F8383-737C-4DF2-9DAC-8F60C1E8F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EE2F90-68FE-4742-B6BD-87A1192A0D51}"/>
              </a:ext>
            </a:extLst>
          </p:cNvPr>
          <p:cNvSpPr/>
          <p:nvPr/>
        </p:nvSpPr>
        <p:spPr bwMode="auto">
          <a:xfrm>
            <a:off x="533400" y="1789113"/>
            <a:ext cx="4800600" cy="1114425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s-ES" sz="1600" dirty="0">
                <a:solidFill>
                  <a:schemeClr val="tx1"/>
                </a:solidFill>
              </a:rPr>
              <a:t>E { </a:t>
            </a:r>
            <a:r>
              <a:rPr lang="es-ES" sz="1600" dirty="0" err="1">
                <a:solidFill>
                  <a:schemeClr val="tx1"/>
                </a:solidFill>
              </a:rPr>
              <a:t>text-shadow</a:t>
            </a:r>
            <a:r>
              <a:rPr lang="es-ES" sz="1600" dirty="0">
                <a:solidFill>
                  <a:schemeClr val="tx1"/>
                </a:solidFill>
              </a:rPr>
              <a:t>: x y; 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s-ES" sz="1600" dirty="0">
                <a:solidFill>
                  <a:schemeClr val="tx1"/>
                </a:solidFill>
              </a:rPr>
              <a:t>E { </a:t>
            </a:r>
            <a:r>
              <a:rPr lang="es-ES" sz="1600" dirty="0" err="1">
                <a:solidFill>
                  <a:schemeClr val="tx1"/>
                </a:solidFill>
              </a:rPr>
              <a:t>text-shadow</a:t>
            </a:r>
            <a:r>
              <a:rPr lang="es-ES" sz="1600" dirty="0">
                <a:solidFill>
                  <a:schemeClr val="tx1"/>
                </a:solidFill>
              </a:rPr>
              <a:t>: x y color; 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s-ES" sz="1600" dirty="0">
                <a:solidFill>
                  <a:schemeClr val="tx1"/>
                </a:solidFill>
              </a:rPr>
              <a:t>E { </a:t>
            </a:r>
            <a:r>
              <a:rPr lang="es-ES" sz="1600" dirty="0" err="1">
                <a:solidFill>
                  <a:schemeClr val="tx1"/>
                </a:solidFill>
              </a:rPr>
              <a:t>text-shadow</a:t>
            </a:r>
            <a:r>
              <a:rPr lang="es-ES" sz="1600" dirty="0">
                <a:solidFill>
                  <a:schemeClr val="tx1"/>
                </a:solidFill>
              </a:rPr>
              <a:t>: x y </a:t>
            </a:r>
            <a:r>
              <a:rPr lang="es-ES" sz="1600" dirty="0" err="1">
                <a:solidFill>
                  <a:schemeClr val="tx1"/>
                </a:solidFill>
              </a:rPr>
              <a:t>blur-radius</a:t>
            </a:r>
            <a:r>
              <a:rPr lang="es-ES" sz="1600" dirty="0">
                <a:solidFill>
                  <a:schemeClr val="tx1"/>
                </a:solidFill>
              </a:rPr>
              <a:t> color; }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4A8718-6CEA-4034-AD5B-FBC6FF52E895}"/>
              </a:ext>
            </a:extLst>
          </p:cNvPr>
          <p:cNvSpPr/>
          <p:nvPr/>
        </p:nvSpPr>
        <p:spPr bwMode="auto">
          <a:xfrm>
            <a:off x="533400" y="3398838"/>
            <a:ext cx="4800600" cy="2581275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&lt;p id="para1"&gt;  Video provides a powerful way to help you prove your point.&lt;/p&gt;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#para1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/* offset-x | offset-y | blur-radius | color */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text-shadow: 3px -3px 8px red;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1FAB7C2-3CE0-4D0C-8A43-1967AB79E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3324225"/>
            <a:ext cx="3043238" cy="7143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822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90419"/>
            <a:ext cx="11430000" cy="472611"/>
          </a:xfrm>
        </p:spPr>
        <p:txBody>
          <a:bodyPr>
            <a:normAutofit fontScale="90000"/>
          </a:bodyPr>
          <a:lstStyle/>
          <a:p>
            <a:br>
              <a:rPr lang="en-US" altLang="en-US" sz="4000" b="1" cap="none" dirty="0"/>
            </a:br>
            <a:r>
              <a:rPr lang="en-US" sz="4000" dirty="0"/>
              <a:t>CSS3 Text Effects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1A351D3-2A32-4F22-99AA-9DD86BF9AD76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1295400"/>
            <a:ext cx="8448675" cy="495300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b="0" dirty="0"/>
              <a:t>Text Colors</a:t>
            </a:r>
            <a:endParaRPr lang="en-US" sz="1600" b="0" dirty="0"/>
          </a:p>
          <a:p>
            <a:pPr lvl="1">
              <a:defRPr/>
            </a:pPr>
            <a:endParaRPr lang="en-US" sz="1800" dirty="0"/>
          </a:p>
          <a:p>
            <a:pPr marL="0">
              <a:buFontTx/>
              <a:buNone/>
              <a:defRPr/>
            </a:pPr>
            <a:r>
              <a:rPr lang="en-US" altLang="en-US" dirty="0"/>
              <a:t> </a:t>
            </a:r>
          </a:p>
          <a:p>
            <a:pPr>
              <a:defRPr/>
            </a:pPr>
            <a:endParaRPr lang="en-US" altLang="en-US" dirty="0"/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7737332C-69BA-4CEC-B50D-D33BDA785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787F40-7FBC-4F2F-809C-D863CE501369}"/>
              </a:ext>
            </a:extLst>
          </p:cNvPr>
          <p:cNvSpPr/>
          <p:nvPr/>
        </p:nvSpPr>
        <p:spPr bwMode="auto">
          <a:xfrm>
            <a:off x="515938" y="1631950"/>
            <a:ext cx="4800600" cy="1498600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 {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-</a:t>
            </a:r>
            <a:r>
              <a:rPr lang="en-US" sz="1600" dirty="0" err="1">
                <a:solidFill>
                  <a:schemeClr val="tx1"/>
                </a:solidFill>
              </a:rPr>
              <a:t>webkit</a:t>
            </a:r>
            <a:r>
              <a:rPr lang="en-US" sz="1600" dirty="0">
                <a:solidFill>
                  <a:schemeClr val="tx1"/>
                </a:solidFill>
              </a:rPr>
              <a:t>-text-fill-color: color;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-</a:t>
            </a:r>
            <a:r>
              <a:rPr lang="en-US" sz="1600" dirty="0" err="1">
                <a:solidFill>
                  <a:schemeClr val="tx1"/>
                </a:solidFill>
              </a:rPr>
              <a:t>webkit</a:t>
            </a:r>
            <a:r>
              <a:rPr lang="en-US" sz="1600" dirty="0">
                <a:solidFill>
                  <a:schemeClr val="tx1"/>
                </a:solidFill>
              </a:rPr>
              <a:t>-text-stroke-color: color;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-</a:t>
            </a:r>
            <a:r>
              <a:rPr lang="en-US" sz="1600" dirty="0" err="1">
                <a:solidFill>
                  <a:schemeClr val="tx1"/>
                </a:solidFill>
              </a:rPr>
              <a:t>webkit</a:t>
            </a:r>
            <a:r>
              <a:rPr lang="en-US" sz="1600" dirty="0">
                <a:solidFill>
                  <a:schemeClr val="tx1"/>
                </a:solidFill>
              </a:rPr>
              <a:t>-text-stroke-width: length;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4FB0CB-5766-4DF6-8BA8-93FD5AA99E2E}"/>
              </a:ext>
            </a:extLst>
          </p:cNvPr>
          <p:cNvSpPr/>
          <p:nvPr/>
        </p:nvSpPr>
        <p:spPr bwMode="auto">
          <a:xfrm>
            <a:off x="530225" y="3313113"/>
            <a:ext cx="4800600" cy="2849562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#para2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font-size: xx-large;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font-weight: bold;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-</a:t>
            </a:r>
            <a:r>
              <a:rPr lang="en-US" sz="1600" dirty="0" err="1">
                <a:solidFill>
                  <a:schemeClr val="tx1"/>
                </a:solidFill>
              </a:rPr>
              <a:t>webkit</a:t>
            </a:r>
            <a:r>
              <a:rPr lang="en-US" sz="1600" dirty="0">
                <a:solidFill>
                  <a:schemeClr val="tx1"/>
                </a:solidFill>
              </a:rPr>
              <a:t>-text-fill-color: red;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-</a:t>
            </a:r>
            <a:r>
              <a:rPr lang="en-US" sz="1600" dirty="0" err="1">
                <a:solidFill>
                  <a:schemeClr val="tx1"/>
                </a:solidFill>
              </a:rPr>
              <a:t>webkit</a:t>
            </a:r>
            <a:r>
              <a:rPr lang="en-US" sz="1600" dirty="0">
                <a:solidFill>
                  <a:schemeClr val="tx1"/>
                </a:solidFill>
              </a:rPr>
              <a:t>-text-stroke-color: yellow;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-</a:t>
            </a:r>
            <a:r>
              <a:rPr lang="en-US" sz="1600" dirty="0" err="1">
                <a:solidFill>
                  <a:schemeClr val="tx1"/>
                </a:solidFill>
              </a:rPr>
              <a:t>webkit</a:t>
            </a:r>
            <a:r>
              <a:rPr lang="en-US" sz="1600" dirty="0">
                <a:solidFill>
                  <a:schemeClr val="tx1"/>
                </a:solidFill>
              </a:rPr>
              <a:t>-text-stroke-width: 3px;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C117DD7-680D-4717-B5CF-FC34CE994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88" y="2986088"/>
            <a:ext cx="30988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578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1789"/>
            <a:ext cx="11430000" cy="472611"/>
          </a:xfrm>
        </p:spPr>
        <p:txBody>
          <a:bodyPr>
            <a:normAutofit fontScale="90000"/>
          </a:bodyPr>
          <a:lstStyle/>
          <a:p>
            <a:br>
              <a:rPr lang="en-US" altLang="en-US" sz="4000" b="1" cap="none" dirty="0"/>
            </a:br>
            <a:r>
              <a:rPr lang="en-US" sz="4000" dirty="0"/>
              <a:t>CSS3 Text Effects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BAFC3DD-CDAD-438F-856D-57FF9F88DC54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1276350"/>
            <a:ext cx="8448675" cy="497205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1600" b="0" dirty="0"/>
              <a:t>Text Overflow: </a:t>
            </a:r>
            <a:r>
              <a:rPr lang="en-US" sz="1600" b="0" dirty="0"/>
              <a:t>Text can overflow, when it is prevented from wrapping.</a:t>
            </a:r>
          </a:p>
          <a:p>
            <a:pPr lvl="1">
              <a:defRPr/>
            </a:pPr>
            <a:endParaRPr lang="en-US" sz="1800" dirty="0"/>
          </a:p>
          <a:p>
            <a:pPr marL="0">
              <a:buFontTx/>
              <a:buNone/>
              <a:defRPr/>
            </a:pPr>
            <a:r>
              <a:rPr lang="en-US" altLang="en-US" dirty="0"/>
              <a:t> </a:t>
            </a:r>
          </a:p>
          <a:p>
            <a:pPr>
              <a:defRPr/>
            </a:pPr>
            <a:endParaRPr lang="en-US" altLang="en-US" dirty="0"/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6C3BB897-D9FF-4300-88BB-CA359000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011ACA-5D63-4CFD-BADA-23E4BED4B49B}"/>
              </a:ext>
            </a:extLst>
          </p:cNvPr>
          <p:cNvSpPr/>
          <p:nvPr/>
        </p:nvSpPr>
        <p:spPr bwMode="auto">
          <a:xfrm>
            <a:off x="466725" y="1582220"/>
            <a:ext cx="4038600" cy="716837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 { text-overflow: clip; }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 { text-overflow: ellipsis; }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2FC823-FBB6-4244-AD5F-811D218F32AA}"/>
              </a:ext>
            </a:extLst>
          </p:cNvPr>
          <p:cNvSpPr/>
          <p:nvPr/>
        </p:nvSpPr>
        <p:spPr bwMode="auto">
          <a:xfrm>
            <a:off x="380999" y="2373330"/>
            <a:ext cx="4038600" cy="4042881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p 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width: 400px;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padding: 10px;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overflow: hidden;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white-space: </a:t>
            </a:r>
            <a:r>
              <a:rPr lang="en-US" sz="1600" dirty="0" err="1">
                <a:solidFill>
                  <a:schemeClr val="tx1"/>
                </a:solidFill>
              </a:rPr>
              <a:t>nowrap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background: olive;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 err="1">
                <a:solidFill>
                  <a:schemeClr val="tx1"/>
                </a:solidFill>
              </a:rPr>
              <a:t>p.clipped</a:t>
            </a:r>
            <a:r>
              <a:rPr lang="en-US" sz="1600" dirty="0">
                <a:solidFill>
                  <a:schemeClr val="tx1"/>
                </a:solidFill>
              </a:rPr>
              <a:t> 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text-overflow: clip;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p.ellipses</a:t>
            </a:r>
            <a:r>
              <a:rPr lang="en-US" sz="1600" dirty="0">
                <a:solidFill>
                  <a:schemeClr val="tx1"/>
                </a:solidFill>
              </a:rPr>
              <a:t> 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text-overflow: ellipsis;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}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A42AE84B-EF72-4604-A8CE-993C1359A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3060700"/>
            <a:ext cx="4141788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81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99C91A3A-2E31-4B09-A5CF-18FC048F35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87BEF13-7F2C-49BE-8A20-8398148D2AEE}"/>
              </a:ext>
            </a:extLst>
          </p:cNvPr>
          <p:cNvSpPr txBox="1">
            <a:spLocks/>
          </p:cNvSpPr>
          <p:nvPr/>
        </p:nvSpPr>
        <p:spPr>
          <a:xfrm>
            <a:off x="71919" y="2661007"/>
            <a:ext cx="10882027" cy="873304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            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           Insights into 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CSS Fundamentals</a:t>
            </a:r>
            <a:endParaRPr lang="en-US" altLang="en-US"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915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90418"/>
            <a:ext cx="11430000" cy="472611"/>
          </a:xfrm>
        </p:spPr>
        <p:txBody>
          <a:bodyPr>
            <a:normAutofit fontScale="90000"/>
          </a:bodyPr>
          <a:lstStyle/>
          <a:p>
            <a:br>
              <a:rPr lang="en-US" altLang="en-US" sz="4000" b="1" cap="none" dirty="0"/>
            </a:br>
            <a:r>
              <a:rPr lang="en-US" sz="4000" dirty="0"/>
              <a:t>CSS3 Text Effects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BE2C946-9340-4E6E-91EE-BA5816016E21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953784"/>
            <a:ext cx="10579153" cy="5218416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1600" b="0" dirty="0"/>
              <a:t>resize : </a:t>
            </a:r>
            <a:r>
              <a:rPr lang="en-US" sz="1600" b="0" dirty="0"/>
              <a:t>For the elements whose contents are wider than their container, The resize property gives users control over an element’s dimensions, providing a handle with which a user can drag the element out to a different size.</a:t>
            </a:r>
          </a:p>
          <a:p>
            <a:pPr>
              <a:defRPr/>
            </a:pPr>
            <a:endParaRPr lang="en-US" sz="1800" dirty="0"/>
          </a:p>
          <a:p>
            <a:pPr marL="0">
              <a:buFontTx/>
              <a:buNone/>
              <a:defRPr/>
            </a:pPr>
            <a:r>
              <a:rPr lang="en-US" altLang="en-US" dirty="0"/>
              <a:t> </a:t>
            </a:r>
          </a:p>
          <a:p>
            <a:pPr>
              <a:defRPr/>
            </a:pPr>
            <a:endParaRPr lang="en-US" altLang="en-US" dirty="0"/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0EE12D4F-2313-4EE9-B4DB-FAB8E2212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7CD747-CEB7-4C4F-9E86-5CCAF5EB327F}"/>
              </a:ext>
            </a:extLst>
          </p:cNvPr>
          <p:cNvSpPr/>
          <p:nvPr/>
        </p:nvSpPr>
        <p:spPr bwMode="auto">
          <a:xfrm>
            <a:off x="501650" y="1756882"/>
            <a:ext cx="4038600" cy="443500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 { resize: keyword; }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8C67C0-7CFC-4B06-9E36-DB465F5D7AFB}"/>
              </a:ext>
            </a:extLst>
          </p:cNvPr>
          <p:cNvSpPr/>
          <p:nvPr/>
        </p:nvSpPr>
        <p:spPr bwMode="auto">
          <a:xfrm>
            <a:off x="381000" y="2291137"/>
            <a:ext cx="4343400" cy="4099389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p 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width: 400px;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padding: 10px;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overflow: hidden;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background: olive;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resize : both;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 err="1">
                <a:solidFill>
                  <a:schemeClr val="tx1"/>
                </a:solidFill>
              </a:rPr>
              <a:t>p.clipped</a:t>
            </a:r>
            <a:r>
              <a:rPr lang="en-US" sz="1600" dirty="0">
                <a:solidFill>
                  <a:schemeClr val="tx1"/>
                </a:solidFill>
              </a:rPr>
              <a:t> 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text-overflow: clip;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p.ellipses</a:t>
            </a:r>
            <a:r>
              <a:rPr lang="en-US" sz="1600" dirty="0">
                <a:solidFill>
                  <a:schemeClr val="tx1"/>
                </a:solidFill>
              </a:rPr>
              <a:t> {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    text-overflow: ellipsis;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   }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971E6A-0E5F-4E1D-A46D-CD9777408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70188"/>
            <a:ext cx="3508375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853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Text Effects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Demonstration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65415-DFE3-4428-B438-35FF8CAA6773}"/>
              </a:ext>
            </a:extLst>
          </p:cNvPr>
          <p:cNvSpPr/>
          <p:nvPr/>
        </p:nvSpPr>
        <p:spPr>
          <a:xfrm>
            <a:off x="174661" y="1386691"/>
            <a:ext cx="756217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CSS3 Text Effects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Text Shadow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Text Color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Text Overflow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Resize</a:t>
            </a:r>
          </a:p>
          <a:p>
            <a:pPr marL="276225" lvl="1" indent="0">
              <a:buFontTx/>
              <a:buNone/>
              <a:defRPr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69052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99C91A3A-2E31-4B09-A5CF-18FC048F35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87BEF13-7F2C-49BE-8A20-8398148D2AEE}"/>
              </a:ext>
            </a:extLst>
          </p:cNvPr>
          <p:cNvSpPr txBox="1">
            <a:spLocks/>
          </p:cNvSpPr>
          <p:nvPr/>
        </p:nvSpPr>
        <p:spPr>
          <a:xfrm>
            <a:off x="71919" y="2661007"/>
            <a:ext cx="10882027" cy="873304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       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    Insights into </a:t>
            </a:r>
            <a:r>
              <a:rPr lang="en-US" altLang="en-US" dirty="0">
                <a:solidFill>
                  <a:schemeClr val="bg1"/>
                </a:solidFill>
              </a:rPr>
              <a:t>CSS3 Background Image</a:t>
            </a: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pPr algn="ctr"/>
            <a:endParaRPr lang="en-US" altLang="en-US"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664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altLang="en-US" dirty="0"/>
              <a:t>Background Image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CSS3 Multiple Background images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9BA23F5-EDBF-4723-A521-06319F0918CA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1295400"/>
            <a:ext cx="10137364" cy="495300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b="0" dirty="0"/>
              <a:t>    </a:t>
            </a:r>
          </a:p>
          <a:p>
            <a:r>
              <a:rPr lang="en-US" altLang="en-US" sz="1600" b="0" dirty="0"/>
              <a:t>     Unlike the previous versions, CSS3 allows multiple images to be applied to an elements background.</a:t>
            </a:r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CE9F48E-4C68-4ED2-B32E-C0A08F5A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4400" y="3270250"/>
            <a:ext cx="4097338" cy="2065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00FD515B-8B4B-412D-ACFE-337CA5FC3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3738" y="2332234"/>
            <a:ext cx="3856037" cy="120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A704759-2002-45E5-A52C-6CC451F5B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3738" y="4294598"/>
            <a:ext cx="3695699" cy="9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80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altLang="en-US" dirty="0"/>
              <a:t>Background Image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Background Size and Clip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012143F-A19F-492B-A041-9C73A02CAF16}"/>
              </a:ext>
            </a:extLst>
          </p:cNvPr>
          <p:cNvSpPr txBox="1">
            <a:spLocks noChangeArrowheads="1"/>
          </p:cNvSpPr>
          <p:nvPr/>
        </p:nvSpPr>
        <p:spPr>
          <a:xfrm>
            <a:off x="246580" y="1409332"/>
            <a:ext cx="11291299" cy="4839067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Background Size :This property allows scaling of background images</a:t>
            </a:r>
            <a:endParaRPr lang="en-US" altLang="en-US" sz="1600" dirty="0"/>
          </a:p>
          <a:p>
            <a:pPr lvl="2"/>
            <a:r>
              <a:rPr lang="en-US" altLang="en-US" sz="1600" dirty="0"/>
              <a:t> E { background-size: width height; }</a:t>
            </a:r>
          </a:p>
          <a:p>
            <a:pPr lvl="2"/>
            <a:r>
              <a:rPr lang="en-US" altLang="en-US" sz="1600" dirty="0"/>
              <a:t>To resize a background image to be 100px wide and 200px high,</a:t>
            </a:r>
          </a:p>
          <a:p>
            <a:pPr marL="284156" lvl="2" indent="0">
              <a:buNone/>
            </a:pPr>
            <a:r>
              <a:rPr lang="en-US" altLang="en-US" sz="1600" dirty="0"/>
              <a:t>        div { background-size: 100px 200px; }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Background Clip : Sets the section of the box model that becomes the limit of where the background (either color or image) is displayed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altLang="en-US" sz="2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C84337DB-15F9-40D1-954C-BC0EBEA44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1500" y="4611688"/>
            <a:ext cx="4760913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19418320-1B18-449E-92C2-AED44994E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3600" y="3457575"/>
            <a:ext cx="3962400" cy="963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150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altLang="en-US" dirty="0"/>
              <a:t>Background Image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Background Origin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F8E65DD-F355-43C0-AAFC-E3660FA92DAC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1489752"/>
            <a:ext cx="10466137" cy="4758647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The background-origin property can be used to specify the positioning area of the background images. It can take the same values as background-clip property: border-box, padding-box, content-box</a:t>
            </a:r>
            <a:r>
              <a:rPr lang="en-US" altLang="en-US" sz="2000" dirty="0"/>
              <a:t>.</a:t>
            </a:r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313B50E-DCA9-4CB2-A487-2D21FF0D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66975"/>
            <a:ext cx="5094288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BCFEDCF0-4B24-40B1-994B-FD3004407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4056063"/>
            <a:ext cx="4889500" cy="168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69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altLang="en-US" dirty="0"/>
              <a:t>Background Image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Demonstration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85AE4F-700C-48DF-9ED8-927DB3A9BB93}"/>
              </a:ext>
            </a:extLst>
          </p:cNvPr>
          <p:cNvSpPr/>
          <p:nvPr/>
        </p:nvSpPr>
        <p:spPr>
          <a:xfrm>
            <a:off x="215757" y="1386692"/>
            <a:ext cx="8928243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CSS3 Background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Multiple Background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Background Clip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Background Origin</a:t>
            </a:r>
          </a:p>
        </p:txBody>
      </p:sp>
    </p:spTree>
    <p:extLst>
      <p:ext uri="{BB962C8B-B14F-4D97-AF65-F5344CB8AC3E}">
        <p14:creationId xmlns:p14="http://schemas.microsoft.com/office/powerpoint/2010/main" val="9241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99C91A3A-2E31-4B09-A5CF-18FC048F35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9427"/>
            <a:ext cx="12192000" cy="6858000"/>
          </a:xfr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87BEF13-7F2C-49BE-8A20-8398148D2AEE}"/>
              </a:ext>
            </a:extLst>
          </p:cNvPr>
          <p:cNvSpPr txBox="1">
            <a:spLocks/>
          </p:cNvSpPr>
          <p:nvPr/>
        </p:nvSpPr>
        <p:spPr>
          <a:xfrm>
            <a:off x="71919" y="2661007"/>
            <a:ext cx="10882027" cy="873304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          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               Insights into </a:t>
            </a:r>
            <a:r>
              <a:rPr lang="en-US" altLang="en-US" dirty="0">
                <a:solidFill>
                  <a:schemeClr val="bg1"/>
                </a:solidFill>
              </a:rPr>
              <a:t>CSS3 Border  and Box Shadow</a:t>
            </a: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pPr algn="ctr"/>
            <a:endParaRPr lang="en-US" altLang="en-US"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0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altLang="en-US" dirty="0"/>
              <a:t>Border  and Box Shadow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CSS3 Border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77502C2A-023B-468A-8C23-F5462F5C7F3E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1349372"/>
            <a:ext cx="8448675" cy="4899028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buFont typeface="Arial" panose="020B0604020202020204" pitchFamily="34" charset="0"/>
              <a:buChar char="•"/>
              <a:defRPr/>
            </a:pPr>
            <a:r>
              <a:rPr lang="en-US" sz="1600" b="0" dirty="0"/>
              <a:t>border-radius: this property can be used to create rounded corners. </a:t>
            </a:r>
          </a:p>
          <a:p>
            <a:pPr>
              <a:defRPr/>
            </a:pPr>
            <a:endParaRPr lang="en-US" sz="1800" dirty="0"/>
          </a:p>
          <a:p>
            <a:pPr marL="0">
              <a:buFontTx/>
              <a:buNone/>
              <a:defRPr/>
            </a:pPr>
            <a:r>
              <a:rPr lang="en-US" altLang="en-US" dirty="0"/>
              <a:t> </a:t>
            </a:r>
          </a:p>
          <a:p>
            <a:pPr>
              <a:defRPr/>
            </a:pPr>
            <a:endParaRPr lang="en-US" altLang="en-US" dirty="0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A731AE-1937-4D5A-ADEF-74C654B8A676}"/>
              </a:ext>
            </a:extLst>
          </p:cNvPr>
          <p:cNvSpPr/>
          <p:nvPr/>
        </p:nvSpPr>
        <p:spPr bwMode="auto">
          <a:xfrm>
            <a:off x="667820" y="1835147"/>
            <a:ext cx="3754954" cy="467546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  E </a:t>
            </a:r>
            <a:r>
              <a:rPr lang="en-US" sz="1600" dirty="0">
                <a:solidFill>
                  <a:schemeClr val="tx1"/>
                </a:solidFill>
              </a:rPr>
              <a:t>{ border-radius: value;}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B4F9E53-C989-482D-A7F0-B3AE6105AE71}"/>
              </a:ext>
            </a:extLst>
          </p:cNvPr>
          <p:cNvSpPr/>
          <p:nvPr/>
        </p:nvSpPr>
        <p:spPr bwMode="auto">
          <a:xfrm>
            <a:off x="667819" y="2422525"/>
            <a:ext cx="3788293" cy="3581400"/>
          </a:xfrm>
          <a:prstGeom prst="roundRect">
            <a:avLst/>
          </a:prstGeom>
          <a:gradFill>
            <a:gsLst>
              <a:gs pos="99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fontAlgn="t"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.box {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width: 300px;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height: 150px;</a:t>
            </a:r>
          </a:p>
          <a:p>
            <a:pPr fontAlgn="t">
              <a:defRPr/>
            </a:pPr>
            <a:r>
              <a:rPr lang="en-US" sz="1600" dirty="0" err="1">
                <a:solidFill>
                  <a:schemeClr val="tx1"/>
                </a:solidFill>
              </a:rPr>
              <a:t>background:gray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border: 2px solid red;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border-radius: 20px;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} </a:t>
            </a: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AF087BAB-2A34-472D-846C-B1DA83FAD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88" y="2971800"/>
            <a:ext cx="41910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521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altLang="en-US" dirty="0"/>
              <a:t>Border  and Box Shadow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CSS3 Border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FBC3EB3-EE59-40D1-AE33-16924D58B24A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1386691"/>
            <a:ext cx="10281202" cy="4861709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b="0" dirty="0"/>
              <a:t>    border-image: this property allows to specify image as element border. </a:t>
            </a:r>
          </a:p>
          <a:p>
            <a:endParaRPr lang="en-US" altLang="en-US" dirty="0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018C311-782C-47F6-8B5B-83633F80B53F}"/>
              </a:ext>
            </a:extLst>
          </p:cNvPr>
          <p:cNvSpPr/>
          <p:nvPr/>
        </p:nvSpPr>
        <p:spPr bwMode="auto">
          <a:xfrm>
            <a:off x="647272" y="1851025"/>
            <a:ext cx="3924728" cy="371455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 { border-image: source width repeat;}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A352716-DB1D-4210-8EF2-708C869C023D}"/>
              </a:ext>
            </a:extLst>
          </p:cNvPr>
          <p:cNvSpPr/>
          <p:nvPr/>
        </p:nvSpPr>
        <p:spPr bwMode="auto">
          <a:xfrm>
            <a:off x="533400" y="2332038"/>
            <a:ext cx="8097838" cy="2239962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fontAlgn="t"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.box2 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width: 300px;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height: 150px;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border: 15px solid transparent; 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border-image: </a:t>
            </a:r>
            <a:r>
              <a:rPr lang="en-US" sz="1600" dirty="0" err="1">
                <a:solidFill>
                  <a:schemeClr val="tx1"/>
                </a:solidFill>
              </a:rPr>
              <a:t>url</a:t>
            </a:r>
            <a:r>
              <a:rPr lang="en-US" sz="1600" dirty="0">
                <a:solidFill>
                  <a:schemeClr val="tx1"/>
                </a:solidFill>
              </a:rPr>
              <a:t>("solidback.jpg") 30 repeat;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} 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6E9561F-6D56-4650-B441-5D2DC195D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475" y="4370388"/>
            <a:ext cx="3273425" cy="20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08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CSS Fundamentals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 Introduction to CSS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5EC13F-0324-4C46-9420-56CA53B342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062" y="1390244"/>
            <a:ext cx="6705572" cy="4045500"/>
          </a:xfrm>
        </p:spPr>
        <p:txBody>
          <a:bodyPr/>
          <a:lstStyle/>
          <a:p>
            <a:pPr marL="285750"/>
            <a:r>
              <a:rPr lang="en-US" altLang="en-US" dirty="0"/>
              <a:t>CSS stands for Cascading Style Sheets</a:t>
            </a:r>
          </a:p>
          <a:p>
            <a:pPr marL="285750"/>
            <a:r>
              <a:rPr lang="en-US" altLang="en-US" dirty="0"/>
              <a:t>It is a W3(World wide web) standard for describing the presentation semantics of Web pages, including colors, layout, and fonts. </a:t>
            </a:r>
          </a:p>
          <a:p>
            <a:pPr marL="285750"/>
            <a:r>
              <a:rPr lang="en-US" altLang="en-US" dirty="0"/>
              <a:t>Styles help us in displaying HTML elements.</a:t>
            </a:r>
          </a:p>
          <a:p>
            <a:pPr marL="285750"/>
            <a:r>
              <a:rPr lang="en-US" altLang="en-US" dirty="0"/>
              <a:t>CSS separates design elements from structural logic.</a:t>
            </a:r>
          </a:p>
          <a:p>
            <a:pPr marL="285750"/>
            <a:r>
              <a:rPr lang="en-US" altLang="en-US" dirty="0"/>
              <a:t>CSS can be used to style pages in:</a:t>
            </a:r>
            <a:endParaRPr lang="en-US" dirty="0"/>
          </a:p>
          <a:p>
            <a:pPr marL="800088" lvl="2"/>
            <a:r>
              <a:rPr lang="en-US" altLang="en-US" sz="1600" dirty="0"/>
              <a:t>HTML</a:t>
            </a:r>
          </a:p>
          <a:p>
            <a:pPr marL="800088" lvl="2"/>
            <a:r>
              <a:rPr lang="en-US" altLang="en-US" sz="1600" dirty="0"/>
              <a:t>XHTML</a:t>
            </a:r>
          </a:p>
          <a:p>
            <a:pPr marL="800088" lvl="2"/>
            <a:r>
              <a:rPr lang="en-US" altLang="en-US" sz="1600" dirty="0"/>
              <a:t>XML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8D4B25-FA67-4CB6-AC50-69C005576506}"/>
              </a:ext>
            </a:extLst>
          </p:cNvPr>
          <p:cNvSpPr/>
          <p:nvPr/>
        </p:nvSpPr>
        <p:spPr bwMode="auto">
          <a:xfrm>
            <a:off x="7294651" y="1214694"/>
            <a:ext cx="4130211" cy="4045500"/>
          </a:xfrm>
          <a:prstGeom prst="roundRect">
            <a:avLst/>
          </a:prstGeom>
          <a:gradFill>
            <a:gsLst>
              <a:gs pos="0">
                <a:srgbClr val="A700E6"/>
              </a:gs>
              <a:gs pos="100000">
                <a:srgbClr val="A700E6"/>
              </a:gs>
            </a:gsLst>
            <a:lin ang="5400000" scaled="0"/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body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{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background-color:#d0e4fe;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}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h1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{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color:orange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text-align:center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}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p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{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font-family:"Times</a:t>
            </a:r>
            <a:r>
              <a:rPr lang="en-US" sz="1600" dirty="0">
                <a:solidFill>
                  <a:schemeClr val="tx1"/>
                </a:solidFill>
              </a:rPr>
              <a:t> New Roman";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font-size:20px;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}</a:t>
            </a:r>
          </a:p>
          <a:p>
            <a:pPr>
              <a:defRPr/>
            </a:pP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96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altLang="en-US" dirty="0"/>
              <a:t>Border  and Box Shadow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838201"/>
            <a:ext cx="11437223" cy="511172"/>
          </a:xfrm>
        </p:spPr>
        <p:txBody>
          <a:bodyPr/>
          <a:lstStyle/>
          <a:p>
            <a:r>
              <a:rPr lang="en-US" dirty="0"/>
              <a:t> CSS3 Box Shadow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42415D98-A688-40A9-A0A5-CA46A28E15CD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1349374"/>
            <a:ext cx="10840350" cy="4899026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b="0" dirty="0"/>
              <a:t>    box-shadow: this property can be used to add shadow to the element's boxes.</a:t>
            </a:r>
          </a:p>
          <a:p>
            <a:endParaRPr lang="en-US" altLang="en-US" dirty="0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F2FBD-999F-4487-BC28-4C8F2A90C8BF}"/>
              </a:ext>
            </a:extLst>
          </p:cNvPr>
          <p:cNvSpPr/>
          <p:nvPr/>
        </p:nvSpPr>
        <p:spPr bwMode="auto">
          <a:xfrm>
            <a:off x="616449" y="1754189"/>
            <a:ext cx="6927351" cy="349250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E{box-shadow :. offset-x | offset-y | blur-radius | spread-radius | color;}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EF896D-4ED1-4AA6-917E-EC8073194250}"/>
              </a:ext>
            </a:extLst>
          </p:cNvPr>
          <p:cNvSpPr/>
          <p:nvPr/>
        </p:nvSpPr>
        <p:spPr bwMode="auto">
          <a:xfrm>
            <a:off x="616449" y="2332038"/>
            <a:ext cx="3791164" cy="2620962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fontAlgn="t"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.box1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{  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border:10px; 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border-style: solid;  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box-shadow:2px 2px 4px 3px red;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width:200px; 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A58BB34B-2984-43DF-8DD8-552EE593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888" y="2508254"/>
            <a:ext cx="3222625" cy="237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065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altLang="en-US" dirty="0"/>
              <a:t>Border  and Box Shadow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CSS3 Text Shadow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21DF4FDD-442A-4491-A6B0-540944F700E0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1349372"/>
            <a:ext cx="10764935" cy="4899028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b="0" dirty="0"/>
              <a:t>   text-shadow: this property can be used to apply the shadow effects on text.</a:t>
            </a:r>
          </a:p>
          <a:p>
            <a:endParaRPr lang="en-US" altLang="en-US" dirty="0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606A3D7-FB42-45E6-8324-88C8A0DBC5B8}"/>
              </a:ext>
            </a:extLst>
          </p:cNvPr>
          <p:cNvSpPr/>
          <p:nvPr/>
        </p:nvSpPr>
        <p:spPr bwMode="auto">
          <a:xfrm>
            <a:off x="513708" y="1754188"/>
            <a:ext cx="7030092" cy="465030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E{text-shadow: </a:t>
            </a:r>
            <a:r>
              <a:rPr lang="en-US" sz="1600" dirty="0" err="1">
                <a:solidFill>
                  <a:schemeClr val="tx1"/>
                </a:solidFill>
              </a:rPr>
              <a:t>hshadow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vshadow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blurradius</a:t>
            </a:r>
            <a:r>
              <a:rPr lang="en-US" sz="1600" dirty="0">
                <a:solidFill>
                  <a:schemeClr val="tx1"/>
                </a:solidFill>
              </a:rPr>
              <a:t> color;}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CBF0A18-C7AB-45D3-A54F-307FCD49C94A}"/>
              </a:ext>
            </a:extLst>
          </p:cNvPr>
          <p:cNvSpPr/>
          <p:nvPr/>
        </p:nvSpPr>
        <p:spPr bwMode="auto">
          <a:xfrm>
            <a:off x="513708" y="2332038"/>
            <a:ext cx="4210692" cy="1943100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.box2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text-shadow: 5px </a:t>
            </a:r>
            <a:r>
              <a:rPr lang="en-US" sz="1600" dirty="0" err="1">
                <a:solidFill>
                  <a:schemeClr val="tx1"/>
                </a:solidFill>
              </a:rPr>
              <a:t>5px</a:t>
            </a:r>
            <a:r>
              <a:rPr lang="en-US" sz="1600" dirty="0">
                <a:solidFill>
                  <a:schemeClr val="tx1"/>
                </a:solidFill>
              </a:rPr>
              <a:t> 10px </a:t>
            </a:r>
            <a:r>
              <a:rPr lang="en-US" sz="1600" dirty="0" err="1">
                <a:solidFill>
                  <a:schemeClr val="tx1"/>
                </a:solidFill>
              </a:rPr>
              <a:t>darkgreen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width : 300px;}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FAC9D1C-8B5C-4AD0-846D-FDFD04C8A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2616871"/>
            <a:ext cx="3643313" cy="165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657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altLang="en-US" dirty="0"/>
              <a:t>Border  and Box Shadow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Demonstration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A45695-0A9F-404A-8F6A-A4BBF82B2F44}"/>
              </a:ext>
            </a:extLst>
          </p:cNvPr>
          <p:cNvSpPr/>
          <p:nvPr/>
        </p:nvSpPr>
        <p:spPr>
          <a:xfrm>
            <a:off x="195209" y="1592494"/>
            <a:ext cx="894879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CSS3 Border and Box Shadow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Border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Box Shadow</a:t>
            </a:r>
          </a:p>
          <a:p>
            <a:pPr marL="276225" lvl="1" indent="0">
              <a:buFontTx/>
              <a:buNone/>
              <a:defRPr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4995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altLang="en-US" dirty="0"/>
              <a:t>Border  and Box Shadow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Class Discussion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A45695-0A9F-404A-8F6A-A4BBF82B2F44}"/>
              </a:ext>
            </a:extLst>
          </p:cNvPr>
          <p:cNvSpPr/>
          <p:nvPr/>
        </p:nvSpPr>
        <p:spPr>
          <a:xfrm>
            <a:off x="503434" y="1592494"/>
            <a:ext cx="864056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7338">
              <a:lnSpc>
                <a:spcPct val="150000"/>
              </a:lnSpc>
            </a:pPr>
            <a:r>
              <a:rPr lang="en-US" altLang="en-US" sz="1600" dirty="0"/>
              <a:t>Choose the property to apply rounded border:</a:t>
            </a:r>
          </a:p>
          <a:p>
            <a:pPr marL="733425" lvl="1" indent="-457200">
              <a:lnSpc>
                <a:spcPct val="150000"/>
              </a:lnSpc>
              <a:buFontTx/>
              <a:buAutoNum type="arabicPeriod"/>
            </a:pPr>
            <a:r>
              <a:rPr lang="en-US" altLang="en-US" sz="1600" dirty="0"/>
              <a:t>border-rounded</a:t>
            </a:r>
          </a:p>
          <a:p>
            <a:pPr marL="733425" lvl="1" indent="-457200">
              <a:lnSpc>
                <a:spcPct val="150000"/>
              </a:lnSpc>
              <a:buFontTx/>
              <a:buAutoNum type="arabicPeriod"/>
            </a:pPr>
            <a:r>
              <a:rPr lang="en-US" altLang="en-US" sz="1600" dirty="0"/>
              <a:t>border-</a:t>
            </a:r>
            <a:r>
              <a:rPr lang="en-US" altLang="en-US" sz="1600" dirty="0" err="1"/>
              <a:t>roundstyle</a:t>
            </a:r>
            <a:endParaRPr lang="en-US" altLang="en-US" sz="1600" dirty="0"/>
          </a:p>
          <a:p>
            <a:pPr marL="733425" lvl="1" indent="-457200">
              <a:lnSpc>
                <a:spcPct val="150000"/>
              </a:lnSpc>
              <a:buFontTx/>
              <a:buAutoNum type="arabicPeriod"/>
            </a:pPr>
            <a:r>
              <a:rPr lang="en-US" altLang="en-US" sz="1600" dirty="0"/>
              <a:t>border-radius</a:t>
            </a:r>
          </a:p>
          <a:p>
            <a:pPr marL="733425" lvl="1" indent="-457200">
              <a:lnSpc>
                <a:spcPct val="150000"/>
              </a:lnSpc>
              <a:buFontTx/>
              <a:buAutoNum type="arabicPeriod"/>
            </a:pPr>
            <a:r>
              <a:rPr lang="en-US" altLang="en-US" sz="1600" dirty="0"/>
              <a:t>border-</a:t>
            </a:r>
            <a:r>
              <a:rPr lang="en-US" altLang="en-US" sz="1600" dirty="0" err="1"/>
              <a:t>roundradius</a:t>
            </a:r>
            <a:endParaRPr lang="en-US" altLang="en-US" sz="1600" dirty="0"/>
          </a:p>
          <a:p>
            <a:pPr marL="276225" lvl="1" indent="0">
              <a:buFontTx/>
              <a:buNone/>
              <a:defRPr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19435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99C91A3A-2E31-4B09-A5CF-18FC048F35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87BEF13-7F2C-49BE-8A20-8398148D2AEE}"/>
              </a:ext>
            </a:extLst>
          </p:cNvPr>
          <p:cNvSpPr txBox="1">
            <a:spLocks/>
          </p:cNvSpPr>
          <p:nvPr/>
        </p:nvSpPr>
        <p:spPr>
          <a:xfrm>
            <a:off x="71919" y="2661007"/>
            <a:ext cx="10882027" cy="873304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     Insights into </a:t>
            </a:r>
            <a:r>
              <a:rPr lang="en-US" altLang="en-US" dirty="0">
                <a:solidFill>
                  <a:schemeClr val="bg1"/>
                </a:solidFill>
              </a:rPr>
              <a:t>CSS3 Color</a:t>
            </a: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pPr algn="ctr"/>
            <a:endParaRPr lang="en-US" altLang="en-US"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5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dirty="0" err="1"/>
              <a:t>ColoR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EDEB5D5-CDBF-437C-90CE-39EB3AABE6F2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1219200"/>
            <a:ext cx="10733265" cy="495300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 defTabSz="912813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b="0" dirty="0"/>
              <a:t>Opacity is the level of objects resistance to light.</a:t>
            </a:r>
          </a:p>
          <a:p>
            <a:pPr defTabSz="912813">
              <a:spcBef>
                <a:spcPct val="0"/>
              </a:spcBef>
            </a:pPr>
            <a:endParaRPr lang="en-US" altLang="en-US" sz="1600" b="0" dirty="0"/>
          </a:p>
          <a:p>
            <a:pPr defTabSz="912813">
              <a:spcBef>
                <a:spcPct val="0"/>
              </a:spcBef>
            </a:pPr>
            <a:endParaRPr lang="en-US" altLang="en-US" sz="1600" dirty="0"/>
          </a:p>
          <a:p>
            <a:pPr marL="341311" indent="-285750" defTabSz="912813">
              <a:buFont typeface="Arial" panose="020B0604020202020204" pitchFamily="34" charset="0"/>
              <a:buChar char="•"/>
            </a:pPr>
            <a:r>
              <a:rPr lang="en-US" altLang="en-US" sz="1600" b="0" dirty="0"/>
              <a:t>The number value is a decimal fraction—i.e., a number between 0.0 and 1.0, where 0.0 is fully transparent, 1.0 is fully opaque, and any value between those two is a blend of opacity and transparency</a:t>
            </a:r>
            <a:r>
              <a:rPr lang="en-US" altLang="en-US" sz="1600" dirty="0"/>
              <a:t>.</a:t>
            </a:r>
          </a:p>
          <a:p>
            <a:pPr defTabSz="912813"/>
            <a:endParaRPr lang="en-US" altLang="en-US" sz="2400" dirty="0"/>
          </a:p>
        </p:txBody>
      </p:sp>
      <p:sp>
        <p:nvSpPr>
          <p:cNvPr id="27" name="Rectangle: Rounded Corners 2">
            <a:extLst>
              <a:ext uri="{FF2B5EF4-FFF2-40B4-BE49-F238E27FC236}">
                <a16:creationId xmlns:a16="http://schemas.microsoft.com/office/drawing/2014/main" id="{2D798073-9B15-4D39-AE5E-4ADB556B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4BB90C-EB1D-423A-8E44-E92ECE7DF3CF}"/>
              </a:ext>
            </a:extLst>
          </p:cNvPr>
          <p:cNvSpPr/>
          <p:nvPr/>
        </p:nvSpPr>
        <p:spPr bwMode="auto">
          <a:xfrm>
            <a:off x="698644" y="1658937"/>
            <a:ext cx="4081320" cy="478087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 { opacity: number; }</a:t>
            </a: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FADCF9B-5C59-469B-BDBE-F97F849B05BA}"/>
              </a:ext>
            </a:extLst>
          </p:cNvPr>
          <p:cNvSpPr/>
          <p:nvPr/>
        </p:nvSpPr>
        <p:spPr bwMode="auto">
          <a:xfrm>
            <a:off x="698644" y="3071972"/>
            <a:ext cx="4482956" cy="3252627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.container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  background-color: red;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  width: 200px;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  height: 300px;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  margin-bottom: 10px;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en-US" sz="1600" dirty="0" err="1">
                <a:solidFill>
                  <a:schemeClr val="tx1"/>
                </a:solidFill>
              </a:rPr>
              <a:t>container:hover</a:t>
            </a:r>
            <a:endParaRPr lang="en-US" sz="1600" dirty="0">
              <a:solidFill>
                <a:schemeClr val="tx1"/>
              </a:solidFill>
            </a:endParaRP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  opacity: 0.5;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}s</a:t>
            </a: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6BA023D2-E00F-4AC6-BF97-BE262715A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806" y="3205163"/>
            <a:ext cx="2335069" cy="296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4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dirty="0" err="1"/>
              <a:t>ColoR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Rectangle: Rounded Corners 2">
            <a:extLst>
              <a:ext uri="{FF2B5EF4-FFF2-40B4-BE49-F238E27FC236}">
                <a16:creationId xmlns:a16="http://schemas.microsoft.com/office/drawing/2014/main" id="{2D798073-9B15-4D39-AE5E-4ADB556B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BF405B27-8D38-4A43-9868-81E9EACF5A57}"/>
              </a:ext>
            </a:extLst>
          </p:cNvPr>
          <p:cNvSpPr txBox="1">
            <a:spLocks noChangeArrowheads="1"/>
          </p:cNvSpPr>
          <p:nvPr/>
        </p:nvSpPr>
        <p:spPr>
          <a:xfrm>
            <a:off x="198438" y="1295400"/>
            <a:ext cx="9120223" cy="4795321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Colors can be defined in the RGBA model (red-green-blue-alpha) using the </a:t>
            </a:r>
            <a:r>
              <a:rPr lang="en-US" altLang="en-US" sz="1600" b="0" dirty="0" err="1"/>
              <a:t>rgba</a:t>
            </a:r>
            <a:r>
              <a:rPr lang="en-US" altLang="en-US" sz="1600" b="0" dirty="0"/>
              <a:t>().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altLang="en-US" sz="1600" b="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alpha parameter accepts a value from 0.0 (fully transparent) to 1.0 (fully opaque).</a:t>
            </a:r>
          </a:p>
        </p:txBody>
      </p:sp>
      <p:sp>
        <p:nvSpPr>
          <p:cNvPr id="33" name="Rectangle: Rounded Corners 2">
            <a:extLst>
              <a:ext uri="{FF2B5EF4-FFF2-40B4-BE49-F238E27FC236}">
                <a16:creationId xmlns:a16="http://schemas.microsoft.com/office/drawing/2014/main" id="{0662C242-DE5E-4EED-AA49-7038E9BF0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6"/>
            <a:ext cx="4934342" cy="248065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CD51D12-B6B4-4E8D-826C-F4EA846E1C95}"/>
              </a:ext>
            </a:extLst>
          </p:cNvPr>
          <p:cNvSpPr/>
          <p:nvPr/>
        </p:nvSpPr>
        <p:spPr bwMode="auto">
          <a:xfrm>
            <a:off x="616448" y="2636838"/>
            <a:ext cx="4687751" cy="3275265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.alpha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{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  border: 2px;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  border-style: solid;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  </a:t>
            </a:r>
            <a:r>
              <a:rPr lang="en-US" sz="1600" dirty="0" err="1">
                <a:solidFill>
                  <a:schemeClr val="tx1"/>
                </a:solidFill>
              </a:rPr>
              <a:t>background-color:rgba</a:t>
            </a:r>
            <a:r>
              <a:rPr lang="en-US" sz="1600" dirty="0">
                <a:solidFill>
                  <a:schemeClr val="tx1"/>
                </a:solidFill>
              </a:rPr>
              <a:t>(120,180,150,0.5);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  width: 200px;  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597C5092-A6D0-42E5-9A98-19F36E13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463" y="3763962"/>
            <a:ext cx="2240495" cy="170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985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</a:t>
            </a:r>
            <a:r>
              <a:rPr lang="en-US" dirty="0" err="1"/>
              <a:t>ColoR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Rectangle: Rounded Corners 2">
            <a:extLst>
              <a:ext uri="{FF2B5EF4-FFF2-40B4-BE49-F238E27FC236}">
                <a16:creationId xmlns:a16="http://schemas.microsoft.com/office/drawing/2014/main" id="{2D798073-9B15-4D39-AE5E-4ADB556B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3" name="Rectangle: Rounded Corners 2">
            <a:extLst>
              <a:ext uri="{FF2B5EF4-FFF2-40B4-BE49-F238E27FC236}">
                <a16:creationId xmlns:a16="http://schemas.microsoft.com/office/drawing/2014/main" id="{0662C242-DE5E-4EED-AA49-7038E9BF0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6"/>
            <a:ext cx="4934342" cy="248065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A2450AD3-3067-4189-929C-258EE3382B80}"/>
              </a:ext>
            </a:extLst>
          </p:cNvPr>
          <p:cNvSpPr txBox="1">
            <a:spLocks noChangeArrowheads="1"/>
          </p:cNvSpPr>
          <p:nvPr/>
        </p:nvSpPr>
        <p:spPr>
          <a:xfrm>
            <a:off x="198437" y="1295400"/>
            <a:ext cx="5233773" cy="495300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0" dirty="0"/>
              <a:t>Colors also can be defined the HSL model (hue-saturation-lightness) using the </a:t>
            </a:r>
            <a:r>
              <a:rPr lang="en-US" sz="1600" b="0" dirty="0" err="1"/>
              <a:t>hsl</a:t>
            </a:r>
            <a:r>
              <a:rPr lang="en-US" sz="1600" b="0" dirty="0"/>
              <a:t>().</a:t>
            </a:r>
          </a:p>
          <a:p>
            <a:pPr marL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endParaRPr lang="en-US" sz="1600" b="0" dirty="0"/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−"/>
              <a:defRPr/>
            </a:pPr>
            <a:r>
              <a:rPr lang="en-US" sz="1600" dirty="0"/>
              <a:t>Hue is represented as an angle (from 0 to 360) of the color wheel or circle 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−"/>
              <a:defRPr/>
            </a:pPr>
            <a:r>
              <a:rPr lang="en-US" sz="1600" dirty="0"/>
              <a:t>Saturation and lightness are represented as percentages.(100% saturation means full color, 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−"/>
              <a:defRPr/>
            </a:pPr>
            <a:r>
              <a:rPr lang="en-US" sz="1600" dirty="0"/>
              <a:t>and 0% is a shade of gray.)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−"/>
              <a:defRPr/>
            </a:pPr>
            <a:r>
              <a:rPr lang="en-US" sz="1600" dirty="0"/>
              <a:t>100% lightness is white, 0% lightness is black, and 50%lightness is normal.</a:t>
            </a:r>
          </a:p>
          <a:p>
            <a:pPr lvl="1">
              <a:spcAft>
                <a:spcPts val="0"/>
              </a:spcAft>
              <a:defRPr/>
            </a:pPr>
            <a:endParaRPr lang="en-US" sz="1600" dirty="0"/>
          </a:p>
          <a:p>
            <a:pPr marL="341311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0" dirty="0"/>
              <a:t>Colors can be defined in the HSLA model (hue-saturation-lightness-alpha) using the </a:t>
            </a:r>
            <a:r>
              <a:rPr lang="en-US" sz="1600" b="0" dirty="0" err="1"/>
              <a:t>hsla</a:t>
            </a:r>
            <a:r>
              <a:rPr lang="en-US" sz="1600" b="0" dirty="0"/>
              <a:t>().</a:t>
            </a:r>
          </a:p>
          <a:p>
            <a:pPr>
              <a:lnSpc>
                <a:spcPct val="100000"/>
              </a:lnSpc>
              <a:spcAft>
                <a:spcPts val="0"/>
              </a:spcAft>
              <a:defRPr/>
            </a:pPr>
            <a:endParaRPr lang="en-US" sz="1600" dirty="0"/>
          </a:p>
          <a:p>
            <a:pPr>
              <a:spcAft>
                <a:spcPts val="0"/>
              </a:spcAft>
              <a:defRPr/>
            </a:pPr>
            <a:endParaRPr lang="en-US" sz="1400" dirty="0"/>
          </a:p>
        </p:txBody>
      </p:sp>
      <p:sp>
        <p:nvSpPr>
          <p:cNvPr id="30" name="Rectangle: Rounded Corners 2">
            <a:extLst>
              <a:ext uri="{FF2B5EF4-FFF2-40B4-BE49-F238E27FC236}">
                <a16:creationId xmlns:a16="http://schemas.microsoft.com/office/drawing/2014/main" id="{9A0B41ED-275D-4D52-A522-A2FFFA137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51C4DF7-2255-44F8-8C64-22FFF62CD3CB}"/>
              </a:ext>
            </a:extLst>
          </p:cNvPr>
          <p:cNvSpPr/>
          <p:nvPr/>
        </p:nvSpPr>
        <p:spPr bwMode="auto">
          <a:xfrm>
            <a:off x="5589142" y="1385888"/>
            <a:ext cx="4934342" cy="2552700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.container1		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{		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background-color: </a:t>
            </a:r>
            <a:r>
              <a:rPr lang="en-US" sz="1600" dirty="0" err="1">
                <a:solidFill>
                  <a:schemeClr val="tx1"/>
                </a:solidFill>
              </a:rPr>
              <a:t>hsl</a:t>
            </a:r>
            <a:r>
              <a:rPr lang="en-US" sz="1600" dirty="0">
                <a:solidFill>
                  <a:schemeClr val="tx1"/>
                </a:solidFill>
              </a:rPr>
              <a:t>(0, 100%, 90%);	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}		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.container2	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{		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background-color: </a:t>
            </a:r>
            <a:r>
              <a:rPr lang="en-US" sz="1600" dirty="0" err="1">
                <a:solidFill>
                  <a:schemeClr val="tx1"/>
                </a:solidFill>
              </a:rPr>
              <a:t>hsla</a:t>
            </a:r>
            <a:r>
              <a:rPr lang="en-US" sz="1600" dirty="0">
                <a:solidFill>
                  <a:schemeClr val="tx1"/>
                </a:solidFill>
              </a:rPr>
              <a:t>(0, 100%, 90%,0.5);</a:t>
            </a:r>
          </a:p>
          <a:p>
            <a:pPr fontAlgn="t"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37" name="Picture 1">
            <a:extLst>
              <a:ext uri="{FF2B5EF4-FFF2-40B4-BE49-F238E27FC236}">
                <a16:creationId xmlns:a16="http://schemas.microsoft.com/office/drawing/2014/main" id="{7CCC36C0-3D17-4239-AB5A-0CB59B36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3" y="4486275"/>
            <a:ext cx="4780231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148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Color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Gradient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1" name="Rectangle: Rounded Corners 2">
            <a:extLst>
              <a:ext uri="{FF2B5EF4-FFF2-40B4-BE49-F238E27FC236}">
                <a16:creationId xmlns:a16="http://schemas.microsoft.com/office/drawing/2014/main" id="{34149CF0-91C7-446E-ACA2-788EAE354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9906065-2D52-44E4-B98B-A3AF3AAC1BE3}"/>
              </a:ext>
            </a:extLst>
          </p:cNvPr>
          <p:cNvSpPr txBox="1">
            <a:spLocks/>
          </p:cNvSpPr>
          <p:nvPr/>
        </p:nvSpPr>
        <p:spPr>
          <a:xfrm>
            <a:off x="238125" y="1295400"/>
            <a:ext cx="7610475" cy="449580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gradient is a gradual transition between a range of (at least two) colors.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Linear Gradient 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F951DC7-765B-40B8-BCA1-CF8BCA49C23E}"/>
              </a:ext>
            </a:extLst>
          </p:cNvPr>
          <p:cNvSpPr/>
          <p:nvPr/>
        </p:nvSpPr>
        <p:spPr bwMode="auto">
          <a:xfrm>
            <a:off x="677863" y="3071973"/>
            <a:ext cx="4657724" cy="2947827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.container1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{		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background-image: linear-gradient(-90deg,red,green);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OR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 background-image: linear-gradient(to </a:t>
            </a:r>
            <a:r>
              <a:rPr lang="en-US" sz="1600" dirty="0" err="1">
                <a:solidFill>
                  <a:schemeClr val="tx1"/>
                </a:solidFill>
              </a:rPr>
              <a:t>left,red,green</a:t>
            </a:r>
            <a:r>
              <a:rPr lang="en-US" sz="16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28" name="Picture 1">
            <a:extLst>
              <a:ext uri="{FF2B5EF4-FFF2-40B4-BE49-F238E27FC236}">
                <a16:creationId xmlns:a16="http://schemas.microsoft.com/office/drawing/2014/main" id="{83D1746A-B387-4104-9335-F8427FCA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143893"/>
            <a:ext cx="1943100" cy="265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9ED35-D4BC-4652-8F54-2D1F9F3F816E}"/>
              </a:ext>
            </a:extLst>
          </p:cNvPr>
          <p:cNvSpPr txBox="1"/>
          <p:nvPr/>
        </p:nvSpPr>
        <p:spPr>
          <a:xfrm>
            <a:off x="373777" y="2054832"/>
            <a:ext cx="11030538" cy="53860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−"/>
            </a:pPr>
            <a:r>
              <a:rPr lang="en-US" altLang="en-US" sz="1600" dirty="0"/>
              <a:t>A linear gradient is one that gradually transitions between colors along the full length of the line.</a:t>
            </a:r>
          </a:p>
          <a:p>
            <a:pPr marL="742950" lvl="1" indent="-285750">
              <a:buFont typeface="Arial" panose="020B0604020202020204" pitchFamily="34" charset="0"/>
              <a:buChar char="−"/>
            </a:pPr>
            <a:r>
              <a:rPr lang="en-US" altLang="en-US" sz="1600" dirty="0"/>
              <a:t>E { background-image:startpoint or angle , from-color, to-color}</a:t>
            </a:r>
          </a:p>
        </p:txBody>
      </p:sp>
    </p:spTree>
    <p:extLst>
      <p:ext uri="{BB962C8B-B14F-4D97-AF65-F5344CB8AC3E}">
        <p14:creationId xmlns:p14="http://schemas.microsoft.com/office/powerpoint/2010/main" val="3768334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Color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Radical Gradient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1" name="Rectangle: Rounded Corners 2">
            <a:extLst>
              <a:ext uri="{FF2B5EF4-FFF2-40B4-BE49-F238E27FC236}">
                <a16:creationId xmlns:a16="http://schemas.microsoft.com/office/drawing/2014/main" id="{34149CF0-91C7-446E-ACA2-788EAE354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0" name="Rectangle: Rounded Corners 2">
            <a:extLst>
              <a:ext uri="{FF2B5EF4-FFF2-40B4-BE49-F238E27FC236}">
                <a16:creationId xmlns:a16="http://schemas.microsoft.com/office/drawing/2014/main" id="{3EB073DD-6876-4904-BC69-28C7BA107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C45F787-CD64-4067-941B-8169D6BC4000}"/>
              </a:ext>
            </a:extLst>
          </p:cNvPr>
          <p:cNvSpPr txBox="1">
            <a:spLocks/>
          </p:cNvSpPr>
          <p:nvPr/>
        </p:nvSpPr>
        <p:spPr>
          <a:xfrm>
            <a:off x="193675" y="1711322"/>
            <a:ext cx="11909282" cy="4360866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A radial gradient is the gradual transition between colors, radiating from a central point in all directions.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E { background-image: radial-gradient(from-</a:t>
            </a:r>
            <a:r>
              <a:rPr lang="en-US" altLang="en-US" sz="1600" b="0" dirty="0" err="1"/>
              <a:t>stop,to</a:t>
            </a:r>
            <a:r>
              <a:rPr lang="en-US" altLang="en-US" sz="1600" b="0" dirty="0"/>
              <a:t>-stop); }</a:t>
            </a:r>
            <a:endParaRPr lang="en-US" altLang="en-US" sz="1600" dirty="0"/>
          </a:p>
          <a:p>
            <a:endParaRPr lang="en-US" alt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3EAD489-3022-4521-9834-44F7F78128D0}"/>
              </a:ext>
            </a:extLst>
          </p:cNvPr>
          <p:cNvSpPr/>
          <p:nvPr/>
        </p:nvSpPr>
        <p:spPr bwMode="auto">
          <a:xfrm>
            <a:off x="808833" y="2782938"/>
            <a:ext cx="4983956" cy="782195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 err="1">
                <a:solidFill>
                  <a:schemeClr val="tx1"/>
                </a:solidFill>
                <a:cs typeface="Calibri" panose="020F0502020204030204" pitchFamily="34" charset="0"/>
              </a:rPr>
              <a:t>background-image:radial-gradient</a:t>
            </a: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(white, black);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6D1BEE93-8B76-4EBE-AA27-9578978DE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430" y="2701783"/>
            <a:ext cx="1960562" cy="196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018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CSS Fundamentals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CSS Rule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3273E-F50B-49A2-810A-D304F1A9CA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063" y="1390244"/>
            <a:ext cx="5944590" cy="4045500"/>
          </a:xfrm>
        </p:spPr>
        <p:txBody>
          <a:bodyPr/>
          <a:lstStyle/>
          <a:p>
            <a:pPr marL="285750"/>
            <a:r>
              <a:rPr lang="en-US" altLang="en-US" dirty="0"/>
              <a:t>CSS rule has two parts:</a:t>
            </a:r>
            <a:endParaRPr lang="en-US" dirty="0"/>
          </a:p>
          <a:p>
            <a:pPr marL="800088" lvl="2"/>
            <a:r>
              <a:rPr lang="en-US" sz="1600" dirty="0"/>
              <a:t>Selector</a:t>
            </a:r>
          </a:p>
          <a:p>
            <a:pPr marL="971533" lvl="3"/>
            <a:r>
              <a:rPr lang="en-US" altLang="en-US" sz="1600" dirty="0"/>
              <a:t>It is the HTML element you want to style</a:t>
            </a:r>
          </a:p>
          <a:p>
            <a:pPr marL="971533" lvl="3"/>
            <a:r>
              <a:rPr lang="en-US" altLang="en-US" sz="1600" dirty="0"/>
              <a:t>CSS also allows you to specify your own selectors called id and class</a:t>
            </a:r>
          </a:p>
          <a:p>
            <a:pPr marL="800088" lvl="2"/>
            <a:r>
              <a:rPr lang="en-US" altLang="en-US" sz="1600" dirty="0"/>
              <a:t>Declaration : It consists of </a:t>
            </a:r>
            <a:endParaRPr lang="en-US" sz="1600" dirty="0"/>
          </a:p>
          <a:p>
            <a:pPr marL="971533" lvl="3"/>
            <a:r>
              <a:rPr lang="en-US" altLang="en-US" sz="1600" dirty="0"/>
              <a:t> Property : it is a style attribute you want to change</a:t>
            </a:r>
          </a:p>
          <a:p>
            <a:pPr marL="971533" lvl="3"/>
            <a:r>
              <a:rPr lang="en-US" altLang="en-US" sz="1600" dirty="0"/>
              <a:t>Value : Each property has a value</a:t>
            </a:r>
          </a:p>
          <a:p>
            <a:pPr marL="685783" lvl="3" indent="0">
              <a:buNone/>
            </a:pPr>
            <a:endParaRPr lang="en-US" dirty="0"/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E6B60F61-CD87-44EA-A056-B35EBE28D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454" y="3365689"/>
            <a:ext cx="4386943" cy="265411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697A2D-8265-4D5D-AE83-EFAF42D109AB}"/>
              </a:ext>
            </a:extLst>
          </p:cNvPr>
          <p:cNvGrpSpPr/>
          <p:nvPr/>
        </p:nvGrpSpPr>
        <p:grpSpPr>
          <a:xfrm>
            <a:off x="6528816" y="1613043"/>
            <a:ext cx="4033018" cy="2763748"/>
            <a:chOff x="2053170" y="4495800"/>
            <a:chExt cx="4989894" cy="2133600"/>
          </a:xfrm>
          <a:solidFill>
            <a:srgbClr val="3767FF"/>
          </a:solidFill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93FFF3E1-C5F4-4E32-B859-2DC172CDD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3170" y="5257800"/>
              <a:ext cx="918630" cy="744723"/>
            </a:xfrm>
            <a:prstGeom prst="ellipse">
              <a:avLst/>
            </a:prstGeom>
            <a:gradFill>
              <a:gsLst>
                <a:gs pos="100000">
                  <a:srgbClr val="A700E6"/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600" b="1" dirty="0"/>
                <a:t>h1</a:t>
              </a:r>
            </a:p>
          </p:txBody>
        </p:sp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745695D1-5E86-41F9-9084-124C7F7E5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337" y="5391548"/>
              <a:ext cx="3746463" cy="506643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A700E6"/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endParaRPr lang="en-US" sz="1600" b="1"/>
            </a:p>
          </p:txBody>
        </p:sp>
        <p:sp>
          <p:nvSpPr>
            <p:cNvPr id="14" name="Text Box 7">
              <a:extLst>
                <a:ext uri="{FF2B5EF4-FFF2-40B4-BE49-F238E27FC236}">
                  <a16:creationId xmlns:a16="http://schemas.microsoft.com/office/drawing/2014/main" id="{B92AAA79-BCE2-4FDD-8539-6EAFB081D5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2863" y="5391548"/>
              <a:ext cx="3840201" cy="308670"/>
            </a:xfrm>
            <a:prstGeom prst="rect">
              <a:avLst/>
            </a:prstGeom>
            <a:gradFill>
              <a:gsLst>
                <a:gs pos="100000">
                  <a:srgbClr val="A700E6"/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en-US" dirty="0"/>
                <a:t>{color: green;}</a:t>
              </a:r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D4FFB146-1751-42D1-B896-1F4F83DC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8345" y="4495800"/>
              <a:ext cx="1976722" cy="433134"/>
            </a:xfrm>
            <a:prstGeom prst="wedgeRectCallout">
              <a:avLst>
                <a:gd name="adj1" fmla="val -71838"/>
                <a:gd name="adj2" fmla="val 150483"/>
              </a:avLst>
            </a:prstGeom>
            <a:gradFill>
              <a:gsLst>
                <a:gs pos="100000">
                  <a:srgbClr val="A700E6"/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600" b="1" dirty="0"/>
                <a:t>Declaration</a:t>
              </a:r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794D3989-EA70-432A-B1F2-1C798B4F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9549" y="4495800"/>
              <a:ext cx="1654859" cy="386413"/>
            </a:xfrm>
            <a:prstGeom prst="wedgeRectCallout">
              <a:avLst>
                <a:gd name="adj1" fmla="val -28907"/>
                <a:gd name="adj2" fmla="val 143191"/>
              </a:avLst>
            </a:prstGeom>
            <a:gradFill>
              <a:gsLst>
                <a:gs pos="100000">
                  <a:srgbClr val="A700E6"/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600" b="1" dirty="0"/>
                <a:t>Selector</a:t>
              </a:r>
              <a:endParaRPr lang="en-US" sz="1800" b="1" dirty="0"/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FCC006BD-BAC1-4FF9-BFAB-84808F2FC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6172200"/>
              <a:ext cx="1524000" cy="433134"/>
            </a:xfrm>
            <a:prstGeom prst="wedgeRectCallout">
              <a:avLst>
                <a:gd name="adj1" fmla="val 46212"/>
                <a:gd name="adj2" fmla="val -152006"/>
              </a:avLst>
            </a:prstGeom>
            <a:gradFill>
              <a:gsLst>
                <a:gs pos="100000">
                  <a:srgbClr val="A700E6"/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600" b="1" dirty="0"/>
                <a:t>Property</a:t>
              </a:r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0F30BD6F-AC5D-4935-84E9-DF4DE73F3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945" y="6196266"/>
              <a:ext cx="1066800" cy="433134"/>
            </a:xfrm>
            <a:prstGeom prst="wedgeRectCallout">
              <a:avLst>
                <a:gd name="adj1" fmla="val -47887"/>
                <a:gd name="adj2" fmla="val -152005"/>
              </a:avLst>
            </a:prstGeom>
            <a:gradFill>
              <a:gsLst>
                <a:gs pos="100000">
                  <a:srgbClr val="A700E6"/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600" b="1" dirty="0"/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37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dirty="0"/>
              <a:t>CSS3 Color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Demonstration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1" name="Rectangle: Rounded Corners 2">
            <a:extLst>
              <a:ext uri="{FF2B5EF4-FFF2-40B4-BE49-F238E27FC236}">
                <a16:creationId xmlns:a16="http://schemas.microsoft.com/office/drawing/2014/main" id="{34149CF0-91C7-446E-ACA2-788EAE354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0" name="Rectangle: Rounded Corners 2">
            <a:extLst>
              <a:ext uri="{FF2B5EF4-FFF2-40B4-BE49-F238E27FC236}">
                <a16:creationId xmlns:a16="http://schemas.microsoft.com/office/drawing/2014/main" id="{3EB073DD-6876-4904-BC69-28C7BA107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8BC7A-4021-436F-8685-10C59B64B3B5}"/>
              </a:ext>
            </a:extLst>
          </p:cNvPr>
          <p:cNvSpPr/>
          <p:nvPr/>
        </p:nvSpPr>
        <p:spPr>
          <a:xfrm>
            <a:off x="246580" y="1518977"/>
            <a:ext cx="889742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CSS3 Color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Opacity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HSL and HSLA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r>
              <a:rPr lang="en-US" altLang="en-US" sz="1600" dirty="0"/>
              <a:t>	- Linear and Radical Gradient</a:t>
            </a:r>
          </a:p>
          <a:p>
            <a:pPr marL="276225" lvl="1" indent="0">
              <a:lnSpc>
                <a:spcPct val="150000"/>
              </a:lnSpc>
              <a:buFontTx/>
              <a:buNone/>
              <a:defRPr/>
            </a:pPr>
            <a:endParaRPr lang="en-US" altLang="en-US" sz="1600" dirty="0"/>
          </a:p>
          <a:p>
            <a:pPr marL="276225" lvl="1" indent="0">
              <a:buFontTx/>
              <a:buNone/>
              <a:defRPr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85208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99C91A3A-2E31-4B09-A5CF-18FC048F35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87BEF13-7F2C-49BE-8A20-8398148D2AEE}"/>
              </a:ext>
            </a:extLst>
          </p:cNvPr>
          <p:cNvSpPr txBox="1">
            <a:spLocks/>
          </p:cNvSpPr>
          <p:nvPr/>
        </p:nvSpPr>
        <p:spPr>
          <a:xfrm>
            <a:off x="71919" y="2661007"/>
            <a:ext cx="10882027" cy="873304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         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          Insights into </a:t>
            </a:r>
            <a:r>
              <a:rPr lang="en-US" altLang="en-US" dirty="0">
                <a:solidFill>
                  <a:schemeClr val="bg1"/>
                </a:solidFill>
              </a:rPr>
              <a:t>Media Queries</a:t>
            </a: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pPr algn="ctr"/>
            <a:endParaRPr lang="en-US" altLang="en-US"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54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</a:rPr>
            </a:br>
            <a:r>
              <a:rPr lang="en-US" altLang="en-US" sz="4000" b="1" cap="none" dirty="0"/>
              <a:t>Media Queries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1" name="Rectangle: Rounded Corners 2">
            <a:extLst>
              <a:ext uri="{FF2B5EF4-FFF2-40B4-BE49-F238E27FC236}">
                <a16:creationId xmlns:a16="http://schemas.microsoft.com/office/drawing/2014/main" id="{34149CF0-91C7-446E-ACA2-788EAE354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0" name="Rectangle: Rounded Corners 2">
            <a:extLst>
              <a:ext uri="{FF2B5EF4-FFF2-40B4-BE49-F238E27FC236}">
                <a16:creationId xmlns:a16="http://schemas.microsoft.com/office/drawing/2014/main" id="{3EB073DD-6876-4904-BC69-28C7BA107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53BA84-9027-4A6A-82E5-95AA7234A106}"/>
              </a:ext>
            </a:extLst>
          </p:cNvPr>
          <p:cNvSpPr/>
          <p:nvPr/>
        </p:nvSpPr>
        <p:spPr>
          <a:xfrm>
            <a:off x="381000" y="986320"/>
            <a:ext cx="919451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Provides the ability to apply different styles based on the output device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A media query consists of a media type and at least one expression that limits the style sheets' scope by using media features, such as width, height, and color.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Media queries, added in CSS3, lets the presentation of content be tailored to a specific range of output devices without having to change the content itself.</a:t>
            </a:r>
          </a:p>
          <a:p>
            <a:endParaRPr lang="en-US" altLang="en-US" sz="1600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5797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</a:rPr>
            </a:br>
            <a:r>
              <a:rPr lang="en-US" altLang="en-US" sz="4000" b="1" cap="none" dirty="0"/>
              <a:t>Media Queries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1" name="Rectangle: Rounded Corners 2">
            <a:extLst>
              <a:ext uri="{FF2B5EF4-FFF2-40B4-BE49-F238E27FC236}">
                <a16:creationId xmlns:a16="http://schemas.microsoft.com/office/drawing/2014/main" id="{34149CF0-91C7-446E-ACA2-788EAE354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0" name="Rectangle: Rounded Corners 2">
            <a:extLst>
              <a:ext uri="{FF2B5EF4-FFF2-40B4-BE49-F238E27FC236}">
                <a16:creationId xmlns:a16="http://schemas.microsoft.com/office/drawing/2014/main" id="{3EB073DD-6876-4904-BC69-28C7BA107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Rectangle: Rounded Corners 2">
            <a:extLst>
              <a:ext uri="{FF2B5EF4-FFF2-40B4-BE49-F238E27FC236}">
                <a16:creationId xmlns:a16="http://schemas.microsoft.com/office/drawing/2014/main" id="{36E99EED-EA2F-4ABB-B3CE-7FE5F0051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44A156A-FEC6-4AA2-BE1E-44427900092A}"/>
              </a:ext>
            </a:extLst>
          </p:cNvPr>
          <p:cNvSpPr txBox="1">
            <a:spLocks/>
          </p:cNvSpPr>
          <p:nvPr/>
        </p:nvSpPr>
        <p:spPr>
          <a:xfrm>
            <a:off x="161925" y="1295400"/>
            <a:ext cx="11430000" cy="480060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Media Queries extend the media types by providing a query syntax that allows serving styles far more specifically to user’s device.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Using media rule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lvl="1"/>
            <a:r>
              <a:rPr lang="en-US" altLang="en-US" sz="1600" dirty="0"/>
              <a:t>Width and height :  width indicates the current width of the browser</a:t>
            </a:r>
          </a:p>
          <a:p>
            <a:pPr marL="55562" lvl="1" indent="0">
              <a:buNone/>
            </a:pPr>
            <a:endParaRPr lang="en-US" altLang="en-US" sz="1600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1B8E787-61F9-4F34-8112-1780B0761241}"/>
              </a:ext>
            </a:extLst>
          </p:cNvPr>
          <p:cNvSpPr/>
          <p:nvPr/>
        </p:nvSpPr>
        <p:spPr bwMode="auto">
          <a:xfrm>
            <a:off x="762000" y="2291137"/>
            <a:ext cx="7769225" cy="1137863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/>
              <a:t>        @media </a:t>
            </a:r>
            <a:r>
              <a:rPr lang="en-US" sz="1600" dirty="0" err="1"/>
              <a:t>media</a:t>
            </a:r>
            <a:r>
              <a:rPr lang="en-US" sz="1600" dirty="0"/>
              <a:t> and (</a:t>
            </a:r>
            <a:r>
              <a:rPr lang="en-US" sz="1600" dirty="0" err="1"/>
              <a:t>feature:value</a:t>
            </a:r>
            <a:r>
              <a:rPr lang="en-US" sz="1600" dirty="0"/>
              <a:t>) { rules 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493590-9BB7-466F-8DB6-36F98D5B16C8}"/>
              </a:ext>
            </a:extLst>
          </p:cNvPr>
          <p:cNvSpPr/>
          <p:nvPr/>
        </p:nvSpPr>
        <p:spPr bwMode="auto">
          <a:xfrm>
            <a:off x="762000" y="4191000"/>
            <a:ext cx="7772400" cy="1428750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lvl="1">
              <a:defRPr/>
            </a:pPr>
            <a:r>
              <a:rPr lang="en-US" sz="1600" dirty="0"/>
              <a:t>@media </a:t>
            </a:r>
            <a:r>
              <a:rPr lang="en-US" sz="1600" dirty="0" err="1"/>
              <a:t>media</a:t>
            </a:r>
            <a:r>
              <a:rPr lang="en-US" sz="1600" dirty="0"/>
              <a:t> and (max-width:480px) { rules }</a:t>
            </a:r>
          </a:p>
          <a:p>
            <a:pPr lvl="1">
              <a:defRPr/>
            </a:pPr>
            <a:r>
              <a:rPr lang="en-US" sz="1600" dirty="0"/>
              <a:t>@media </a:t>
            </a:r>
            <a:r>
              <a:rPr lang="en-US" sz="1600" dirty="0" err="1"/>
              <a:t>media</a:t>
            </a:r>
            <a:r>
              <a:rPr lang="en-US" sz="1600" dirty="0"/>
              <a:t> and (min-width:640px) { rules }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561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</a:rPr>
            </a:br>
            <a:r>
              <a:rPr lang="en-US" altLang="en-US" sz="4000" b="1" cap="none" dirty="0"/>
              <a:t>Media Queries</a:t>
            </a: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1" name="Rectangle: Rounded Corners 2">
            <a:extLst>
              <a:ext uri="{FF2B5EF4-FFF2-40B4-BE49-F238E27FC236}">
                <a16:creationId xmlns:a16="http://schemas.microsoft.com/office/drawing/2014/main" id="{34149CF0-91C7-446E-ACA2-788EAE354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0" name="Rectangle: Rounded Corners 2">
            <a:extLst>
              <a:ext uri="{FF2B5EF4-FFF2-40B4-BE49-F238E27FC236}">
                <a16:creationId xmlns:a16="http://schemas.microsoft.com/office/drawing/2014/main" id="{3EB073DD-6876-4904-BC69-28C7BA107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Rectangle: Rounded Corners 2">
            <a:extLst>
              <a:ext uri="{FF2B5EF4-FFF2-40B4-BE49-F238E27FC236}">
                <a16:creationId xmlns:a16="http://schemas.microsoft.com/office/drawing/2014/main" id="{36E99EED-EA2F-4ABB-B3CE-7FE5F0051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44A156A-FEC6-4AA2-BE1E-44427900092A}"/>
              </a:ext>
            </a:extLst>
          </p:cNvPr>
          <p:cNvSpPr txBox="1">
            <a:spLocks/>
          </p:cNvSpPr>
          <p:nvPr/>
        </p:nvSpPr>
        <p:spPr>
          <a:xfrm>
            <a:off x="161925" y="1295400"/>
            <a:ext cx="11430000" cy="480060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33" name="Rectangle: Rounded Corners 2">
            <a:extLst>
              <a:ext uri="{FF2B5EF4-FFF2-40B4-BE49-F238E27FC236}">
                <a16:creationId xmlns:a16="http://schemas.microsoft.com/office/drawing/2014/main" id="{214DA97D-9139-4A4F-A18E-E5DA0576E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173003A-E8E7-41B8-8A7F-D11671AF7480}"/>
              </a:ext>
            </a:extLst>
          </p:cNvPr>
          <p:cNvSpPr txBox="1">
            <a:spLocks/>
          </p:cNvSpPr>
          <p:nvPr/>
        </p:nvSpPr>
        <p:spPr>
          <a:xfrm>
            <a:off x="161925" y="1052512"/>
            <a:ext cx="8524875" cy="5043488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1600" dirty="0"/>
              <a:t>Device width and height: </a:t>
            </a:r>
          </a:p>
          <a:p>
            <a:pPr lvl="2"/>
            <a:r>
              <a:rPr lang="en-US" altLang="en-US" sz="1600" dirty="0"/>
              <a:t>describes the width of the device that is rendering the page.</a:t>
            </a:r>
          </a:p>
          <a:p>
            <a:pPr lvl="1"/>
            <a:r>
              <a:rPr lang="en-US" altLang="en-US" sz="1600" dirty="0"/>
              <a:t>Orientation:</a:t>
            </a:r>
          </a:p>
          <a:p>
            <a:pPr lvl="2"/>
            <a:r>
              <a:rPr lang="en-US" altLang="en-US" sz="1600" dirty="0"/>
              <a:t>optimize your pages for either horizontal or vertical viewing.</a:t>
            </a:r>
          </a:p>
          <a:p>
            <a:pPr lvl="2"/>
            <a:endParaRPr lang="en-US" altLang="en-US" sz="1600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ACE342E-5B7C-4E23-B194-632F9EE09ACE}"/>
              </a:ext>
            </a:extLst>
          </p:cNvPr>
          <p:cNvSpPr/>
          <p:nvPr/>
        </p:nvSpPr>
        <p:spPr bwMode="auto">
          <a:xfrm>
            <a:off x="1150706" y="2900363"/>
            <a:ext cx="6801082" cy="657225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lvl="2">
              <a:defRPr/>
            </a:pPr>
            <a:r>
              <a:rPr lang="en-US" sz="1600" dirty="0"/>
              <a:t>media </a:t>
            </a:r>
            <a:r>
              <a:rPr lang="en-US" sz="1600" dirty="0" err="1"/>
              <a:t>media</a:t>
            </a:r>
            <a:r>
              <a:rPr lang="en-US" sz="1600" dirty="0"/>
              <a:t> and (</a:t>
            </a:r>
            <a:r>
              <a:rPr lang="en-US" sz="1600" dirty="0" err="1"/>
              <a:t>orientation:value</a:t>
            </a:r>
            <a:r>
              <a:rPr lang="en-US" sz="1600" dirty="0"/>
              <a:t>) { rules }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418A34-A7CC-4C11-997A-ED11F5D61A7E}"/>
              </a:ext>
            </a:extLst>
          </p:cNvPr>
          <p:cNvSpPr/>
          <p:nvPr/>
        </p:nvSpPr>
        <p:spPr bwMode="auto">
          <a:xfrm>
            <a:off x="1150706" y="3695700"/>
            <a:ext cx="6850294" cy="2609850"/>
          </a:xfrm>
          <a:prstGeom prst="roundRect">
            <a:avLst/>
          </a:prstGeom>
          <a:gradFill>
            <a:gsLst>
              <a:gs pos="100000">
                <a:srgbClr val="A100FF"/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lvl="2">
              <a:defRPr/>
            </a:pPr>
            <a:r>
              <a:rPr lang="en-US" sz="1600" dirty="0"/>
              <a:t>/* Mobile phones (portrait and landscape) ---------- */</a:t>
            </a:r>
          </a:p>
          <a:p>
            <a:pPr lvl="2">
              <a:defRPr/>
            </a:pPr>
            <a:r>
              <a:rPr lang="en-US" sz="1600" dirty="0"/>
              <a:t>@media screen and (max-width: 767px){</a:t>
            </a:r>
          </a:p>
          <a:p>
            <a:pPr lvl="2">
              <a:defRPr/>
            </a:pPr>
            <a:r>
              <a:rPr lang="en-US" sz="1600" dirty="0"/>
              <a:t>    .container {</a:t>
            </a:r>
          </a:p>
          <a:p>
            <a:pPr lvl="2">
              <a:defRPr/>
            </a:pPr>
            <a:r>
              <a:rPr lang="en-US" sz="1600" dirty="0"/>
              <a:t>        width: 100%;</a:t>
            </a:r>
          </a:p>
          <a:p>
            <a:pPr lvl="2">
              <a:defRPr/>
            </a:pPr>
            <a:r>
              <a:rPr lang="en-US" sz="1600" dirty="0"/>
              <a:t>        padding: 0 10px;</a:t>
            </a:r>
          </a:p>
          <a:p>
            <a:pPr lvl="2">
              <a:defRPr/>
            </a:pPr>
            <a:r>
              <a:rPr lang="en-US" sz="1600" dirty="0"/>
              <a:t>    }</a:t>
            </a:r>
          </a:p>
          <a:p>
            <a:pPr lvl="2">
              <a:defRPr/>
            </a:pPr>
            <a:r>
              <a:rPr lang="en-US" sz="1600" dirty="0"/>
              <a:t>}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525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/>
          </a:bodyPr>
          <a:lstStyle/>
          <a:p>
            <a:r>
              <a:rPr lang="en-US" altLang="en-US" b="1" cap="none" dirty="0"/>
              <a:t>Media Queries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Media Types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C17CB858-8D6B-4428-B492-C0FD557CFC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6362319"/>
              </p:ext>
            </p:extLst>
          </p:nvPr>
        </p:nvGraphicFramePr>
        <p:xfrm>
          <a:off x="511176" y="1354579"/>
          <a:ext cx="7801552" cy="4650564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49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9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Media Type</a:t>
                      </a:r>
                    </a:p>
                  </a:txBody>
                  <a:tcPr marL="28575" marR="28575" marT="28579" marB="28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28575" marR="28575" marT="28579" marB="28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92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all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for all media type devices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892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aural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for speech and sound synthesizers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892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braille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for braille tactile feedback devices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892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embossed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for paged braille printers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892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handheld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for small or handheld devices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892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print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for printers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892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projection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for projected presentations, like slides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892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screen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for computer screens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7331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tty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for media using a fixed-pitch character grid, like teletypes and terminals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489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tv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for television-type devices</a:t>
                      </a:r>
                    </a:p>
                  </a:txBody>
                  <a:tcPr marL="47625" marR="47625" marT="66684" marB="66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39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>
            <a:normAutofit/>
          </a:bodyPr>
          <a:lstStyle/>
          <a:p>
            <a:r>
              <a:rPr lang="en-US" altLang="en-US" b="1" cap="none" dirty="0"/>
              <a:t>Media Queries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Demonstration 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3" name="Rectangle: Rounded Corners 2">
            <a:extLst>
              <a:ext uri="{FF2B5EF4-FFF2-40B4-BE49-F238E27FC236}">
                <a16:creationId xmlns:a16="http://schemas.microsoft.com/office/drawing/2014/main" id="{15CBF2D8-1A6A-4287-A2C1-D35FDCEF6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69B723-2AFF-44FB-A3A8-C40199C69BB7}"/>
              </a:ext>
            </a:extLst>
          </p:cNvPr>
          <p:cNvSpPr txBox="1">
            <a:spLocks/>
          </p:cNvSpPr>
          <p:nvPr/>
        </p:nvSpPr>
        <p:spPr>
          <a:xfrm>
            <a:off x="595900" y="1479479"/>
            <a:ext cx="8090899" cy="461652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1EFDB0B6-8C5B-42F0-8666-C51135A2D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998663"/>
            <a:ext cx="41148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367FF40C-66BD-4A93-B332-BDBC6E1A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3581400"/>
            <a:ext cx="306546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5864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99C91A3A-2E31-4B09-A5CF-18FC048F35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87BEF13-7F2C-49BE-8A20-8398148D2AEE}"/>
              </a:ext>
            </a:extLst>
          </p:cNvPr>
          <p:cNvSpPr txBox="1">
            <a:spLocks/>
          </p:cNvSpPr>
          <p:nvPr/>
        </p:nvSpPr>
        <p:spPr>
          <a:xfrm>
            <a:off x="71919" y="2661007"/>
            <a:ext cx="11486508" cy="873304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            Insights into </a:t>
            </a:r>
            <a:r>
              <a:rPr lang="en-US" altLang="en-US" dirty="0">
                <a:solidFill>
                  <a:schemeClr val="bg1"/>
                </a:solidFill>
              </a:rPr>
              <a:t>Working with Display, Float and Position properties</a:t>
            </a: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pPr algn="ctr"/>
            <a:endParaRPr lang="en-US" altLang="en-US" sz="3200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98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7223" cy="831352"/>
          </a:xfrm>
        </p:spPr>
        <p:txBody>
          <a:bodyPr>
            <a:normAutofit fontScale="90000"/>
          </a:bodyPr>
          <a:lstStyle/>
          <a:p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br>
              <a:rPr lang="en-US" altLang="en-US" b="1" cap="none" dirty="0">
                <a:solidFill>
                  <a:srgbClr val="FF6600"/>
                </a:solidFill>
                <a:latin typeface="Arial" panose="020B0604020202020204" pitchFamily="34" charset="0"/>
              </a:rPr>
            </a:br>
            <a:r>
              <a:rPr lang="en-US" altLang="en-US" sz="4000" b="1" cap="none" dirty="0"/>
              <a:t>Working with Display, Float and Position properties</a:t>
            </a:r>
            <a:br>
              <a:rPr lang="en-US" altLang="en-US" sz="4000" b="1" cap="none" dirty="0"/>
            </a:br>
            <a:br>
              <a:rPr lang="en-US" altLang="en-US" sz="4000" b="1" cap="none" dirty="0"/>
            </a:b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1084263"/>
            <a:ext cx="11437223" cy="265109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Display Property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3" name="Rectangle: Rounded Corners 2">
            <a:extLst>
              <a:ext uri="{FF2B5EF4-FFF2-40B4-BE49-F238E27FC236}">
                <a16:creationId xmlns:a16="http://schemas.microsoft.com/office/drawing/2014/main" id="{15CBF2D8-1A6A-4287-A2C1-D35FDCEF6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69B723-2AFF-44FB-A3A8-C40199C69BB7}"/>
              </a:ext>
            </a:extLst>
          </p:cNvPr>
          <p:cNvSpPr txBox="1">
            <a:spLocks/>
          </p:cNvSpPr>
          <p:nvPr/>
        </p:nvSpPr>
        <p:spPr>
          <a:xfrm>
            <a:off x="595900" y="1479479"/>
            <a:ext cx="8090899" cy="461652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30" name="Rectangle: Rounded Corners 2">
            <a:extLst>
              <a:ext uri="{FF2B5EF4-FFF2-40B4-BE49-F238E27FC236}">
                <a16:creationId xmlns:a16="http://schemas.microsoft.com/office/drawing/2014/main" id="{310BF2A6-3E28-4FFF-9C0C-9834C19F9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7A51FA4-E611-4B4C-9A54-1C1C72D2A751}"/>
              </a:ext>
            </a:extLst>
          </p:cNvPr>
          <p:cNvSpPr txBox="1">
            <a:spLocks/>
          </p:cNvSpPr>
          <p:nvPr/>
        </p:nvSpPr>
        <p:spPr>
          <a:xfrm>
            <a:off x="161925" y="1295399"/>
            <a:ext cx="11169094" cy="5181601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1600" b="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altLang="en-US" sz="1600" b="0" dirty="0"/>
              <a:t>   Display property of an element overrides the box’s types generated by an element.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6807548-8A76-4036-A781-733B6F1CE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437750"/>
              </p:ext>
            </p:extLst>
          </p:nvPr>
        </p:nvGraphicFramePr>
        <p:xfrm>
          <a:off x="1206500" y="2167846"/>
          <a:ext cx="6096000" cy="28289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7451922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17246947"/>
                    </a:ext>
                  </a:extLst>
                </a:gridCol>
              </a:tblGrid>
              <a:tr h="40894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99761"/>
                  </a:ext>
                </a:extLst>
              </a:tr>
              <a:tr h="705841">
                <a:tc>
                  <a:txBody>
                    <a:bodyPr/>
                    <a:lstStyle/>
                    <a:p>
                      <a:r>
                        <a:rPr lang="en-US" sz="16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forces an element to behave as a block level element.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9562654"/>
                  </a:ext>
                </a:extLst>
              </a:tr>
              <a:tr h="705841">
                <a:tc>
                  <a:txBody>
                    <a:bodyPr/>
                    <a:lstStyle/>
                    <a:p>
                      <a:r>
                        <a:rPr lang="en-US" sz="16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forces an element to behave as an inline element.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0959920"/>
                  </a:ext>
                </a:extLst>
              </a:tr>
              <a:tr h="1008345">
                <a:tc>
                  <a:txBody>
                    <a:bodyPr/>
                    <a:lstStyle/>
                    <a:p>
                      <a:r>
                        <a:rPr lang="en-US" sz="16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inline-block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forces an element to generate block box followed by surrounding content.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9187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161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7" y="277401"/>
            <a:ext cx="11818223" cy="1320037"/>
          </a:xfrm>
        </p:spPr>
        <p:txBody>
          <a:bodyPr>
            <a:noAutofit/>
          </a:bodyPr>
          <a:lstStyle/>
          <a:p>
            <a:br>
              <a:rPr lang="en-US" altLang="en-US" b="1" cap="none" dirty="0"/>
            </a:br>
            <a:r>
              <a:rPr lang="en-US" altLang="en-US" b="1" cap="none" dirty="0"/>
              <a:t>Working with Display, Float and Position properties</a:t>
            </a:r>
            <a:br>
              <a:rPr lang="en-US" altLang="en-US" b="1" cap="none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1191802"/>
            <a:ext cx="11437223" cy="287678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Demonstration 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3" name="Rectangle: Rounded Corners 2">
            <a:extLst>
              <a:ext uri="{FF2B5EF4-FFF2-40B4-BE49-F238E27FC236}">
                <a16:creationId xmlns:a16="http://schemas.microsoft.com/office/drawing/2014/main" id="{15CBF2D8-1A6A-4287-A2C1-D35FDCEF6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69B723-2AFF-44FB-A3A8-C40199C69BB7}"/>
              </a:ext>
            </a:extLst>
          </p:cNvPr>
          <p:cNvSpPr txBox="1">
            <a:spLocks/>
          </p:cNvSpPr>
          <p:nvPr/>
        </p:nvSpPr>
        <p:spPr>
          <a:xfrm>
            <a:off x="595900" y="1479479"/>
            <a:ext cx="8090899" cy="461652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4B881-0790-42E7-9376-5DD002684DAD}"/>
              </a:ext>
            </a:extLst>
          </p:cNvPr>
          <p:cNvSpPr/>
          <p:nvPr/>
        </p:nvSpPr>
        <p:spPr>
          <a:xfrm>
            <a:off x="373777" y="2157573"/>
            <a:ext cx="877022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Display property.</a:t>
            </a:r>
          </a:p>
          <a:p>
            <a:pPr marL="742950" lvl="1" indent="-285750">
              <a:buFont typeface="Arial" panose="020B0604020202020204" pitchFamily="34" charset="0"/>
              <a:buChar char="−"/>
            </a:pPr>
            <a:r>
              <a:rPr lang="en-US" altLang="en-US" sz="1600" dirty="0"/>
              <a:t>Inline to Block</a:t>
            </a:r>
          </a:p>
          <a:p>
            <a:pPr marL="742950" lvl="1" indent="-285750">
              <a:buFont typeface="Arial" panose="020B0604020202020204" pitchFamily="34" charset="0"/>
              <a:buChar char="−"/>
            </a:pPr>
            <a:endParaRPr lang="en-US" altLang="en-US" sz="1600" dirty="0"/>
          </a:p>
          <a:p>
            <a:pPr marL="742950" lvl="1" indent="-285750">
              <a:buFont typeface="Arial" panose="020B0604020202020204" pitchFamily="34" charset="0"/>
              <a:buChar char="−"/>
            </a:pPr>
            <a:endParaRPr lang="en-US" altLang="en-US" sz="1600" dirty="0"/>
          </a:p>
          <a:p>
            <a:pPr marL="742950" lvl="1" indent="-285750">
              <a:buFont typeface="Arial" panose="020B0604020202020204" pitchFamily="34" charset="0"/>
              <a:buChar char="−"/>
            </a:pPr>
            <a:r>
              <a:rPr lang="en-US" altLang="en-US" sz="1600" dirty="0"/>
              <a:t>Block to Inline</a:t>
            </a:r>
          </a:p>
          <a:p>
            <a:pPr marL="742950" lvl="1" indent="-285750">
              <a:buFont typeface="Arial" panose="020B0604020202020204" pitchFamily="34" charset="0"/>
              <a:buChar char="−"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594C246E-8298-4FBE-BD36-2780E6C25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489" y="1890444"/>
            <a:ext cx="5444073" cy="1127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0A2DB547-6C83-40BC-A1AF-7D6E3F162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2" y="3678148"/>
            <a:ext cx="7278252" cy="1911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97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CSS Fundamentals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 CSS Syntax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555D5-F893-4924-9AFE-D9597FCFF8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062" y="1345914"/>
            <a:ext cx="10661383" cy="5042254"/>
          </a:xfrm>
        </p:spPr>
        <p:txBody>
          <a:bodyPr/>
          <a:lstStyle/>
          <a:p>
            <a:r>
              <a:rPr lang="en-US" altLang="en-US" dirty="0"/>
              <a:t>There are three ways to work with a style sheet:</a:t>
            </a:r>
          </a:p>
          <a:p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2D88BC8-F55A-4A3A-916E-0166E5BA3368}"/>
              </a:ext>
            </a:extLst>
          </p:cNvPr>
          <p:cNvSpPr txBox="1">
            <a:spLocks noChangeArrowheads="1"/>
          </p:cNvSpPr>
          <p:nvPr/>
        </p:nvSpPr>
        <p:spPr>
          <a:xfrm>
            <a:off x="177800" y="152400"/>
            <a:ext cx="8153400" cy="91440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>
              <a:defRPr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1C46ED49-4647-41A6-81B6-C893B5F87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2E4460A-AEB1-47E5-8A04-E1239D559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562733"/>
              </p:ext>
            </p:extLst>
          </p:nvPr>
        </p:nvGraphicFramePr>
        <p:xfrm>
          <a:off x="585216" y="1713719"/>
          <a:ext cx="9565012" cy="4553517"/>
        </p:xfrm>
        <a:graphic>
          <a:graphicData uri="http://schemas.openxmlformats.org/drawingml/2006/table">
            <a:tbl>
              <a:tblPr/>
              <a:tblGrid>
                <a:gridCol w="909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9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5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7620" marR="7620" marT="76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00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7620" marR="7620" marT="76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00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Example</a:t>
                      </a:r>
                    </a:p>
                  </a:txBody>
                  <a:tcPr marL="7620" marR="7620" marT="76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0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8">
                <a:tc>
                  <a:txBody>
                    <a:bodyPr/>
                    <a:lstStyle/>
                    <a:p>
                      <a:pPr marL="53975" indent="0"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Inline</a:t>
                      </a:r>
                    </a:p>
                  </a:txBody>
                  <a:tcPr marL="7620" marR="7620" marT="76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9538" indent="0"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Defines the style attribute in the relevant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HTMl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element</a:t>
                      </a:r>
                    </a:p>
                  </a:txBody>
                  <a:tcPr marL="7620" marR="7620" marT="76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9538" indent="0"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&lt;p style="color:blue;margin-left:28px"&gt;This is a paragraph.&lt;/p&gt;</a:t>
                      </a:r>
                    </a:p>
                  </a:txBody>
                  <a:tcPr marL="7620" marR="7620" marT="76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678">
                <a:tc>
                  <a:txBody>
                    <a:bodyPr/>
                    <a:lstStyle/>
                    <a:p>
                      <a:pPr marL="53975" indent="0"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Internal </a:t>
                      </a:r>
                    </a:p>
                  </a:txBody>
                  <a:tcPr marL="7620" marR="7620" marT="76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9538" indent="0"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Styles are defined the head section of the HTML page using the &lt;style&gt; tag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This can be used in case of a unique style for a particular page</a:t>
                      </a:r>
                    </a:p>
                  </a:txBody>
                  <a:tcPr marL="7620" marR="7620" marT="76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9538" indent="0"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&lt;head&gt;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   &lt;style type="text/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"&gt;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    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hr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{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color:cyan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;}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     p {margin-left:28px;}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   body{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backgroundimage:url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("images/Lilies.gif");}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&lt;/style&gt;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&lt;/head&gt;</a:t>
                      </a:r>
                    </a:p>
                  </a:txBody>
                  <a:tcPr marL="7620" marR="7620" marT="76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6451">
                <a:tc>
                  <a:txBody>
                    <a:bodyPr/>
                    <a:lstStyle/>
                    <a:p>
                      <a:pPr marL="53975" indent="0"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External</a:t>
                      </a:r>
                    </a:p>
                  </a:txBody>
                  <a:tcPr marL="7620" marR="7620" marT="76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9538" indent="-109538" algn="l" rtl="0" fontAlgn="b">
                        <a:buFont typeface="Arial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External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Sytle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sheet is a separate file with an extension .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109538" indent="-109538" algn="l" rtl="0" fontAlgn="b">
                        <a:buFont typeface="Arial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The styles defined in the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can be applied to more than one page by linking the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file to the HTML page</a:t>
                      </a:r>
                    </a:p>
                    <a:p>
                      <a:pPr marL="109538" indent="-109538" algn="l" rtl="0" fontAlgn="b">
                        <a:buFont typeface="Arial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This is done using the &lt;link&gt; Tag</a:t>
                      </a:r>
                    </a:p>
                  </a:txBody>
                  <a:tcPr marL="7620" marR="7620" marT="76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9538" indent="0"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&lt;head&gt;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&lt;link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rel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="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stylesheet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" type="text/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"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href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="mystyle.css" /&gt;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&lt;/head&gt;</a:t>
                      </a:r>
                    </a:p>
                  </a:txBody>
                  <a:tcPr marL="7620" marR="7620" marT="76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4557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7" y="277401"/>
            <a:ext cx="11437223" cy="1320037"/>
          </a:xfrm>
        </p:spPr>
        <p:txBody>
          <a:bodyPr>
            <a:noAutofit/>
          </a:bodyPr>
          <a:lstStyle/>
          <a:p>
            <a:br>
              <a:rPr lang="en-US" altLang="en-US" b="1" cap="none" dirty="0"/>
            </a:br>
            <a:r>
              <a:rPr lang="en-US" altLang="en-US" b="1" cap="none" dirty="0"/>
              <a:t>Working with Display, Float and Position properties</a:t>
            </a:r>
            <a:br>
              <a:rPr lang="en-US" altLang="en-US" b="1" cap="none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1191801"/>
            <a:ext cx="11437223" cy="835437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Demonstration 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3" name="Rectangle: Rounded Corners 2">
            <a:extLst>
              <a:ext uri="{FF2B5EF4-FFF2-40B4-BE49-F238E27FC236}">
                <a16:creationId xmlns:a16="http://schemas.microsoft.com/office/drawing/2014/main" id="{15CBF2D8-1A6A-4287-A2C1-D35FDCEF6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69B723-2AFF-44FB-A3A8-C40199C69BB7}"/>
              </a:ext>
            </a:extLst>
          </p:cNvPr>
          <p:cNvSpPr txBox="1">
            <a:spLocks/>
          </p:cNvSpPr>
          <p:nvPr/>
        </p:nvSpPr>
        <p:spPr>
          <a:xfrm>
            <a:off x="595900" y="1479479"/>
            <a:ext cx="8090899" cy="461652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A5E5A-59D3-4A60-8459-9F4736288768}"/>
              </a:ext>
            </a:extLst>
          </p:cNvPr>
          <p:cNvSpPr/>
          <p:nvPr/>
        </p:nvSpPr>
        <p:spPr>
          <a:xfrm>
            <a:off x="127001" y="2192867"/>
            <a:ext cx="69846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−"/>
            </a:pPr>
            <a:r>
              <a:rPr lang="en-US" altLang="en-US" sz="1600" dirty="0"/>
              <a:t>Inline-block	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4469B07F-1255-4CF3-8E9A-9E2C42960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66" y="2610542"/>
            <a:ext cx="7713133" cy="2532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500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7" y="277401"/>
            <a:ext cx="11437223" cy="1320037"/>
          </a:xfrm>
        </p:spPr>
        <p:txBody>
          <a:bodyPr>
            <a:noAutofit/>
          </a:bodyPr>
          <a:lstStyle/>
          <a:p>
            <a:br>
              <a:rPr lang="en-US" altLang="en-US" b="1" cap="none" dirty="0"/>
            </a:br>
            <a:r>
              <a:rPr lang="en-US" altLang="en-US" b="1" cap="none" dirty="0"/>
              <a:t>Working with Display, Float and Position properties</a:t>
            </a:r>
            <a:br>
              <a:rPr lang="en-US" altLang="en-US" b="1" cap="none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1191802"/>
            <a:ext cx="11437223" cy="565079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Float Property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3" name="Rectangle: Rounded Corners 2">
            <a:extLst>
              <a:ext uri="{FF2B5EF4-FFF2-40B4-BE49-F238E27FC236}">
                <a16:creationId xmlns:a16="http://schemas.microsoft.com/office/drawing/2014/main" id="{15CBF2D8-1A6A-4287-A2C1-D35FDCEF6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69B723-2AFF-44FB-A3A8-C40199C69BB7}"/>
              </a:ext>
            </a:extLst>
          </p:cNvPr>
          <p:cNvSpPr txBox="1">
            <a:spLocks/>
          </p:cNvSpPr>
          <p:nvPr/>
        </p:nvSpPr>
        <p:spPr>
          <a:xfrm>
            <a:off x="595900" y="1479479"/>
            <a:ext cx="8090899" cy="461652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F3F7C2-D31F-4AAE-8247-22B03C7CEA3F}"/>
              </a:ext>
            </a:extLst>
          </p:cNvPr>
          <p:cNvSpPr/>
          <p:nvPr/>
        </p:nvSpPr>
        <p:spPr>
          <a:xfrm>
            <a:off x="373777" y="2044558"/>
            <a:ext cx="101572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/>
              <a:t>Float property of an element specifies if the box of an element should float or not.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4D90F8A-E930-4122-A465-A6B8117C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26528"/>
              </p:ext>
            </p:extLst>
          </p:nvPr>
        </p:nvGraphicFramePr>
        <p:xfrm>
          <a:off x="2825393" y="2640837"/>
          <a:ext cx="5589144" cy="2458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94572">
                  <a:extLst>
                    <a:ext uri="{9D8B030D-6E8A-4147-A177-3AD203B41FA5}">
                      <a16:colId xmlns:a16="http://schemas.microsoft.com/office/drawing/2014/main" val="4074519226"/>
                    </a:ext>
                  </a:extLst>
                </a:gridCol>
                <a:gridCol w="2794572">
                  <a:extLst>
                    <a:ext uri="{9D8B030D-6E8A-4147-A177-3AD203B41FA5}">
                      <a16:colId xmlns:a16="http://schemas.microsoft.com/office/drawing/2014/main" val="2617246947"/>
                    </a:ext>
                  </a:extLst>
                </a:gridCol>
              </a:tblGrid>
              <a:tr h="360904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99761"/>
                  </a:ext>
                </a:extLst>
              </a:tr>
              <a:tr h="635407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47625" marR="47625" marT="47581" marB="475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element floats on the left side of its containing block.</a:t>
                      </a:r>
                    </a:p>
                  </a:txBody>
                  <a:tcPr marL="47625" marR="47625" marT="47581" marB="475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9562654"/>
                  </a:ext>
                </a:extLst>
              </a:tr>
              <a:tr h="635407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47625" marR="47625" marT="47581" marB="475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element floats on the right side of its containing block.</a:t>
                      </a:r>
                    </a:p>
                  </a:txBody>
                  <a:tcPr marL="47625" marR="47625" marT="47581" marB="475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0959920"/>
                  </a:ext>
                </a:extLst>
              </a:tr>
              <a:tr h="635407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 marL="47625" marR="47625" marT="47581" marB="475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Removes the float property from an element.</a:t>
                      </a:r>
                    </a:p>
                  </a:txBody>
                  <a:tcPr marL="47625" marR="47625" marT="47581" marB="475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9187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9187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7" y="277401"/>
            <a:ext cx="11437223" cy="1320037"/>
          </a:xfrm>
        </p:spPr>
        <p:txBody>
          <a:bodyPr>
            <a:noAutofit/>
          </a:bodyPr>
          <a:lstStyle/>
          <a:p>
            <a:br>
              <a:rPr lang="en-US" altLang="en-US" b="1" cap="none" dirty="0"/>
            </a:br>
            <a:r>
              <a:rPr lang="en-US" altLang="en-US" b="1" cap="none" dirty="0"/>
              <a:t>Working with Display, Float and Position properties</a:t>
            </a:r>
            <a:br>
              <a:rPr lang="en-US" altLang="en-US" b="1" cap="none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1191801"/>
            <a:ext cx="11437223" cy="835437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Demonstration 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3" name="Rectangle: Rounded Corners 2">
            <a:extLst>
              <a:ext uri="{FF2B5EF4-FFF2-40B4-BE49-F238E27FC236}">
                <a16:creationId xmlns:a16="http://schemas.microsoft.com/office/drawing/2014/main" id="{15CBF2D8-1A6A-4287-A2C1-D35FDCEF6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69B723-2AFF-44FB-A3A8-C40199C69BB7}"/>
              </a:ext>
            </a:extLst>
          </p:cNvPr>
          <p:cNvSpPr txBox="1">
            <a:spLocks/>
          </p:cNvSpPr>
          <p:nvPr/>
        </p:nvSpPr>
        <p:spPr>
          <a:xfrm>
            <a:off x="595900" y="1479479"/>
            <a:ext cx="8090899" cy="461652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A5E5A-59D3-4A60-8459-9F4736288768}"/>
              </a:ext>
            </a:extLst>
          </p:cNvPr>
          <p:cNvSpPr/>
          <p:nvPr/>
        </p:nvSpPr>
        <p:spPr>
          <a:xfrm>
            <a:off x="127001" y="2192867"/>
            <a:ext cx="6984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Float</a:t>
            </a:r>
            <a:r>
              <a:rPr lang="en-US" altLang="en-US" dirty="0"/>
              <a:t> property</a:t>
            </a:r>
          </a:p>
          <a:p>
            <a:pPr lvl="1"/>
            <a:r>
              <a:rPr lang="en-US" altLang="en-US" dirty="0"/>
              <a:t>	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EC085E11-0DAF-4299-A997-3C80BF64C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53474"/>
            <a:ext cx="4495800" cy="3337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927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7" y="277401"/>
            <a:ext cx="11437223" cy="1320037"/>
          </a:xfrm>
        </p:spPr>
        <p:txBody>
          <a:bodyPr>
            <a:noAutofit/>
          </a:bodyPr>
          <a:lstStyle/>
          <a:p>
            <a:br>
              <a:rPr lang="en-US" altLang="en-US" b="1" cap="none" dirty="0"/>
            </a:br>
            <a:r>
              <a:rPr lang="en-US" altLang="en-US" b="1" cap="none" dirty="0"/>
              <a:t>Working with Display, Float and Position properties</a:t>
            </a:r>
            <a:br>
              <a:rPr lang="en-US" altLang="en-US" b="1" cap="none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1191801"/>
            <a:ext cx="11437223" cy="584775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Position Property 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3" name="Rectangle: Rounded Corners 2">
            <a:extLst>
              <a:ext uri="{FF2B5EF4-FFF2-40B4-BE49-F238E27FC236}">
                <a16:creationId xmlns:a16="http://schemas.microsoft.com/office/drawing/2014/main" id="{15CBF2D8-1A6A-4287-A2C1-D35FDCEF6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69B723-2AFF-44FB-A3A8-C40199C69BB7}"/>
              </a:ext>
            </a:extLst>
          </p:cNvPr>
          <p:cNvSpPr txBox="1">
            <a:spLocks/>
          </p:cNvSpPr>
          <p:nvPr/>
        </p:nvSpPr>
        <p:spPr>
          <a:xfrm>
            <a:off x="595900" y="1479479"/>
            <a:ext cx="8090899" cy="461652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A5E5A-59D3-4A60-8459-9F4736288768}"/>
              </a:ext>
            </a:extLst>
          </p:cNvPr>
          <p:cNvSpPr/>
          <p:nvPr/>
        </p:nvSpPr>
        <p:spPr>
          <a:xfrm>
            <a:off x="127000" y="2192867"/>
            <a:ext cx="108585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1600" dirty="0"/>
              <a:t>Position property defines how the element has to be position in a document.</a:t>
            </a:r>
          </a:p>
          <a:p>
            <a:pPr lvl="1"/>
            <a:endParaRPr lang="en-US" altLang="en-US" sz="16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DD11E37-2D87-4522-A82C-65F2F5835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86503"/>
              </p:ext>
            </p:extLst>
          </p:nvPr>
        </p:nvGraphicFramePr>
        <p:xfrm>
          <a:off x="1206499" y="2690976"/>
          <a:ext cx="7177214" cy="33358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8607">
                  <a:extLst>
                    <a:ext uri="{9D8B030D-6E8A-4147-A177-3AD203B41FA5}">
                      <a16:colId xmlns:a16="http://schemas.microsoft.com/office/drawing/2014/main" val="4074519226"/>
                    </a:ext>
                  </a:extLst>
                </a:gridCol>
                <a:gridCol w="3588607">
                  <a:extLst>
                    <a:ext uri="{9D8B030D-6E8A-4147-A177-3AD203B41FA5}">
                      <a16:colId xmlns:a16="http://schemas.microsoft.com/office/drawing/2014/main" val="2617246947"/>
                    </a:ext>
                  </a:extLst>
                </a:gridCol>
              </a:tblGrid>
              <a:tr h="409785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marT="45681" marB="456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45681" marB="456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99761"/>
                  </a:ext>
                </a:extLst>
              </a:tr>
              <a:tr h="1028858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</a:t>
                      </a:r>
                    </a:p>
                  </a:txBody>
                  <a:tcPr marL="47625" marR="47625" marT="47584" marB="47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element is positioned according to document flow.</a:t>
                      </a:r>
                    </a:p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 default all html elements are static positioned.</a:t>
                      </a:r>
                    </a:p>
                  </a:txBody>
                  <a:tcPr marL="47625" marR="47625" marT="47584" marB="47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9562654"/>
                  </a:ext>
                </a:extLst>
              </a:tr>
              <a:tr h="1028858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relative</a:t>
                      </a:r>
                    </a:p>
                  </a:txBody>
                  <a:tcPr marL="47625" marR="47625" marT="47584" marB="47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element positioned relatively according to top or bottom or left or right property values specified.</a:t>
                      </a:r>
                    </a:p>
                  </a:txBody>
                  <a:tcPr marL="47625" marR="47625" marT="47584" marB="47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0959920"/>
                  </a:ext>
                </a:extLst>
              </a:tr>
              <a:tr h="753230"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absolute</a:t>
                      </a:r>
                    </a:p>
                  </a:txBody>
                  <a:tcPr marL="47625" marR="47625" marT="47584" marB="47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is positioned relatively with offset values specified for top, right, bottom and left.</a:t>
                      </a:r>
                    </a:p>
                  </a:txBody>
                  <a:tcPr marL="47625" marR="47625" marT="47584" marB="47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9187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508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7" y="277401"/>
            <a:ext cx="11437223" cy="1320037"/>
          </a:xfrm>
        </p:spPr>
        <p:txBody>
          <a:bodyPr>
            <a:noAutofit/>
          </a:bodyPr>
          <a:lstStyle/>
          <a:p>
            <a:br>
              <a:rPr lang="en-US" altLang="en-US" b="1" cap="none" dirty="0"/>
            </a:br>
            <a:r>
              <a:rPr lang="en-US" altLang="en-US" b="1" cap="none" dirty="0"/>
              <a:t>Working with Display, Float and Position properties</a:t>
            </a:r>
            <a:br>
              <a:rPr lang="en-US" altLang="en-US" b="1" cap="none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740-CE75-4BE9-9CFF-00CF04022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1191801"/>
            <a:ext cx="11437223" cy="835437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Demonstration  </a:t>
            </a: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7FA04008-C6D5-486A-BC13-B6C4BF57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037B13DE-CD83-4DCE-BE76-E8978090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82B86848-6C15-447B-8BB7-A40E5110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AB8B0E99-3120-4A37-93E2-ADAFD9792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1C25D254-BACA-4139-A13E-E8BE0FF1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0162094-2406-456D-B330-A3FD3A5A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6" name="Rectangle: Rounded Corners 2">
            <a:extLst>
              <a:ext uri="{FF2B5EF4-FFF2-40B4-BE49-F238E27FC236}">
                <a16:creationId xmlns:a16="http://schemas.microsoft.com/office/drawing/2014/main" id="{E0C86411-0DB3-42E0-B8CD-33E6441B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4" name="Rectangle: Rounded Corners 2">
            <a:extLst>
              <a:ext uri="{FF2B5EF4-FFF2-40B4-BE49-F238E27FC236}">
                <a16:creationId xmlns:a16="http://schemas.microsoft.com/office/drawing/2014/main" id="{5EC337D0-16EB-428C-8883-9C029271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id="{276D98CF-BC96-44E0-A59E-08DECC501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F69EC435-CDD3-49DC-A8D7-8FD26BE1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3" name="Rectangle: Rounded Corners 2">
            <a:extLst>
              <a:ext uri="{FF2B5EF4-FFF2-40B4-BE49-F238E27FC236}">
                <a16:creationId xmlns:a16="http://schemas.microsoft.com/office/drawing/2014/main" id="{15CBF2D8-1A6A-4287-A2C1-D35FDCEF6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69B723-2AFF-44FB-A3A8-C40199C69BB7}"/>
              </a:ext>
            </a:extLst>
          </p:cNvPr>
          <p:cNvSpPr txBox="1">
            <a:spLocks/>
          </p:cNvSpPr>
          <p:nvPr/>
        </p:nvSpPr>
        <p:spPr>
          <a:xfrm>
            <a:off x="595900" y="1479479"/>
            <a:ext cx="8090899" cy="4616520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A5E5A-59D3-4A60-8459-9F4736288768}"/>
              </a:ext>
            </a:extLst>
          </p:cNvPr>
          <p:cNvSpPr/>
          <p:nvPr/>
        </p:nvSpPr>
        <p:spPr>
          <a:xfrm>
            <a:off x="127001" y="2192867"/>
            <a:ext cx="6984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Position</a:t>
            </a:r>
            <a:r>
              <a:rPr lang="en-US" altLang="en-US" dirty="0"/>
              <a:t> property</a:t>
            </a:r>
          </a:p>
          <a:p>
            <a:pPr lvl="1"/>
            <a:r>
              <a:rPr lang="en-US" altLang="en-US" dirty="0"/>
              <a:t>	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96E4921D-7122-4853-BC8A-FA4665BE2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09332"/>
            <a:ext cx="7874000" cy="2929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793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EA0CB3-D137-4306-A7FB-EBE9DF050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sz="1600" dirty="0"/>
              <a:t>Upon completing this module, you should now be able to:</a:t>
            </a:r>
          </a:p>
          <a:p>
            <a:pPr lvl="1"/>
            <a:r>
              <a:rPr lang="en-US" altLang="en-US" sz="1600" dirty="0"/>
              <a:t>Embed CSS Styles in a document</a:t>
            </a:r>
          </a:p>
          <a:p>
            <a:pPr lvl="1"/>
            <a:r>
              <a:rPr lang="en-US" altLang="en-US" sz="1600" dirty="0"/>
              <a:t>Work with selectors</a:t>
            </a:r>
          </a:p>
          <a:p>
            <a:pPr lvl="1"/>
            <a:r>
              <a:rPr lang="en-US" altLang="en-US" sz="1600" dirty="0"/>
              <a:t>Work with Pseudo Classes and Elements</a:t>
            </a:r>
          </a:p>
          <a:p>
            <a:pPr lvl="1"/>
            <a:r>
              <a:rPr lang="en-US" altLang="en-US" sz="1600" dirty="0"/>
              <a:t>Write CSS3 Styles</a:t>
            </a:r>
          </a:p>
          <a:p>
            <a:pPr lvl="2"/>
            <a:r>
              <a:rPr lang="en-US" altLang="en-US" dirty="0"/>
              <a:t>Text</a:t>
            </a:r>
          </a:p>
          <a:p>
            <a:pPr lvl="2"/>
            <a:r>
              <a:rPr lang="en-US" altLang="en-US" dirty="0"/>
              <a:t>Background Image</a:t>
            </a:r>
          </a:p>
          <a:p>
            <a:pPr lvl="2"/>
            <a:r>
              <a:rPr lang="en-US" altLang="en-US" dirty="0"/>
              <a:t>Border and Shadow</a:t>
            </a:r>
          </a:p>
          <a:p>
            <a:pPr lvl="2"/>
            <a:r>
              <a:rPr lang="en-US" altLang="en-US" dirty="0"/>
              <a:t>Colors</a:t>
            </a:r>
          </a:p>
          <a:p>
            <a:pPr lvl="1"/>
            <a:r>
              <a:rPr lang="en-US" altLang="en-US" sz="1600" dirty="0"/>
              <a:t>Make responsive content using Media Queries.</a:t>
            </a:r>
          </a:p>
          <a:p>
            <a:pPr lvl="1"/>
            <a:r>
              <a:rPr lang="en-US" altLang="en-US" sz="1600" dirty="0"/>
              <a:t>Work with display , float  and position property.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018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05DB-FE44-4FB9-AD07-0C664F49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2677107"/>
            <a:ext cx="9379161" cy="53340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284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CSS Fundamentals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 Demonstration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555D5-F893-4924-9AFE-D9597FCFF8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dirty="0"/>
              <a:t>Embedding Style in a document</a:t>
            </a:r>
          </a:p>
          <a:p>
            <a:pPr marL="552450" lvl="2" indent="0">
              <a:lnSpc>
                <a:spcPct val="100000"/>
              </a:lnSpc>
              <a:buFontTx/>
              <a:buNone/>
            </a:pPr>
            <a:r>
              <a:rPr lang="en-US" altLang="en-US" sz="1600" dirty="0"/>
              <a:t>   Inline</a:t>
            </a:r>
          </a:p>
          <a:p>
            <a:pPr marL="552450" lvl="2" indent="0">
              <a:lnSpc>
                <a:spcPct val="100000"/>
              </a:lnSpc>
              <a:buFontTx/>
              <a:buNone/>
            </a:pPr>
            <a:r>
              <a:rPr lang="en-US" altLang="en-US" sz="1600" dirty="0"/>
              <a:t>   Internal</a:t>
            </a:r>
          </a:p>
          <a:p>
            <a:pPr marL="552450" lvl="2" indent="0">
              <a:lnSpc>
                <a:spcPct val="100000"/>
              </a:lnSpc>
              <a:buFontTx/>
              <a:buNone/>
            </a:pPr>
            <a:r>
              <a:rPr lang="en-US" altLang="en-US" sz="1600" dirty="0"/>
              <a:t>   External	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2D88BC8-F55A-4A3A-916E-0166E5BA3368}"/>
              </a:ext>
            </a:extLst>
          </p:cNvPr>
          <p:cNvSpPr txBox="1">
            <a:spLocks noChangeArrowheads="1"/>
          </p:cNvSpPr>
          <p:nvPr/>
        </p:nvSpPr>
        <p:spPr>
          <a:xfrm>
            <a:off x="177800" y="152400"/>
            <a:ext cx="8153400" cy="91440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>
              <a:defRPr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1C46ED49-4647-41A6-81B6-C893B5F87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3457575"/>
            <a:ext cx="4921250" cy="25622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06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CSS Fundamentals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9E09-8A0D-40BC-8ACD-1701F7D2B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CSS Vendor Specific Prefixes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5EC13F-0324-4C46-9420-56CA53B342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062" y="1390244"/>
            <a:ext cx="6397413" cy="4045500"/>
          </a:xfrm>
        </p:spPr>
        <p:txBody>
          <a:bodyPr/>
          <a:lstStyle/>
          <a:p>
            <a:r>
              <a:rPr lang="en-US" altLang="en-US" dirty="0"/>
              <a:t>CSS3 specification is a series of modules that are being rolled out by browser vendors.</a:t>
            </a:r>
          </a:p>
          <a:p>
            <a:endParaRPr lang="en-US" altLang="en-US" dirty="0"/>
          </a:p>
          <a:p>
            <a:r>
              <a:rPr lang="en-US" altLang="en-US" dirty="0"/>
              <a:t>In some cases this rolling out involves experimental support.</a:t>
            </a:r>
          </a:p>
          <a:p>
            <a:endParaRPr lang="en-US" altLang="en-US" dirty="0"/>
          </a:p>
          <a:p>
            <a:r>
              <a:rPr lang="en-US" altLang="en-US" dirty="0"/>
              <a:t>This type of experimental support for CSS properties is handled    by the use of a vendor prefix.</a:t>
            </a:r>
          </a:p>
          <a:p>
            <a:endParaRPr lang="en-US" altLang="en-US" dirty="0"/>
          </a:p>
          <a:p>
            <a:r>
              <a:rPr lang="en-US" altLang="en-US" dirty="0"/>
              <a:t>Ex :   -</a:t>
            </a:r>
            <a:r>
              <a:rPr lang="en-US" altLang="en-US" dirty="0" err="1"/>
              <a:t>webkit</a:t>
            </a:r>
            <a:r>
              <a:rPr lang="en-US" altLang="en-US" dirty="0"/>
              <a:t>-border-radius</a:t>
            </a:r>
          </a:p>
          <a:p>
            <a:pPr marL="285750"/>
            <a:endParaRPr lang="en-US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E208050-D8AF-4779-8BAC-BB338A33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78" y="1386691"/>
            <a:ext cx="4473265" cy="4049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42649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ustom 1">
      <a:dk1>
        <a:srgbClr val="000000"/>
      </a:dk1>
      <a:lt1>
        <a:srgbClr val="FFFFFF"/>
      </a:lt1>
      <a:dk2>
        <a:srgbClr val="BDBDBD"/>
      </a:dk2>
      <a:lt2>
        <a:srgbClr val="959595"/>
      </a:lt2>
      <a:accent1>
        <a:srgbClr val="00FF00"/>
      </a:accent1>
      <a:accent2>
        <a:srgbClr val="00D600"/>
      </a:accent2>
      <a:accent3>
        <a:srgbClr val="005309"/>
      </a:accent3>
      <a:accent4>
        <a:srgbClr val="BDBDBD"/>
      </a:accent4>
      <a:accent5>
        <a:srgbClr val="959595"/>
      </a:accent5>
      <a:accent6>
        <a:srgbClr val="5A5A5A"/>
      </a:accent6>
      <a:hlink>
        <a:srgbClr val="00D600"/>
      </a:hlink>
      <a:folHlink>
        <a:srgbClr val="005309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FDDB12F5-A3DF-4DEB-B6BC-72B63CDD83D2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82B79CEE-4A1B-41A3-BEA8-07360FCCA4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ccenture MasterBrand">
    <a:dk1>
      <a:sysClr val="windowText" lastClr="000000"/>
    </a:dk1>
    <a:lt1>
      <a:sysClr val="window" lastClr="FFFFFF"/>
    </a:lt1>
    <a:dk2>
      <a:srgbClr val="595959"/>
    </a:dk2>
    <a:lt2>
      <a:srgbClr val="D8D8D8"/>
    </a:lt2>
    <a:accent1>
      <a:srgbClr val="7E00FF"/>
    </a:accent1>
    <a:accent2>
      <a:srgbClr val="FF0000"/>
    </a:accent2>
    <a:accent3>
      <a:srgbClr val="2800FF"/>
    </a:accent3>
    <a:accent4>
      <a:srgbClr val="00BAFF"/>
    </a:accent4>
    <a:accent5>
      <a:srgbClr val="00FF7D"/>
    </a:accent5>
    <a:accent6>
      <a:srgbClr val="FFEA00"/>
    </a:accent6>
    <a:hlink>
      <a:srgbClr val="2800FF"/>
    </a:hlink>
    <a:folHlink>
      <a:srgbClr val="7E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0e6a627-bc7f-4299-980e-f377fb59aa16">
      <UserInfo>
        <DisplayName>Deshpande, Gauri M.</DisplayName>
        <AccountId>159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BFBCCD1EA9BF42BE53FB9A3869E9A5" ma:contentTypeVersion="12" ma:contentTypeDescription="Create a new document." ma:contentTypeScope="" ma:versionID="26dc8d17785f047452e5fe7f8ae576bd">
  <xsd:schema xmlns:xsd="http://www.w3.org/2001/XMLSchema" xmlns:xs="http://www.w3.org/2001/XMLSchema" xmlns:p="http://schemas.microsoft.com/office/2006/metadata/properties" xmlns:ns3="dd91a7b5-0c49-4dbf-8b67-5e568eb79411" xmlns:ns4="e0e6a627-bc7f-4299-980e-f377fb59aa16" targetNamespace="http://schemas.microsoft.com/office/2006/metadata/properties" ma:root="true" ma:fieldsID="c922b5eef57aff17ea678e5e75e542b3" ns3:_="" ns4:_="">
    <xsd:import namespace="dd91a7b5-0c49-4dbf-8b67-5e568eb79411"/>
    <xsd:import namespace="e0e6a627-bc7f-4299-980e-f377fb59aa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91a7b5-0c49-4dbf-8b67-5e568eb794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e6a627-bc7f-4299-980e-f377fb59aa1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DFF0A-8904-42B6-AEB2-7C60372CB2F4}">
  <ds:schemaRefs>
    <ds:schemaRef ds:uri="http://schemas.microsoft.com/office/2006/metadata/properties"/>
    <ds:schemaRef ds:uri="http://schemas.microsoft.com/office/infopath/2007/PartnerControls"/>
    <ds:schemaRef ds:uri="e0e6a627-bc7f-4299-980e-f377fb59aa16"/>
  </ds:schemaRefs>
</ds:datastoreItem>
</file>

<file path=customXml/itemProps2.xml><?xml version="1.0" encoding="utf-8"?>
<ds:datastoreItem xmlns:ds="http://schemas.openxmlformats.org/officeDocument/2006/customXml" ds:itemID="{FECC16AD-5AB1-487F-940F-F019EE4EE2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8AEB66-0340-41B9-AA3F-CE85808488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91a7b5-0c49-4dbf-8b67-5e568eb79411"/>
    <ds:schemaRef ds:uri="e0e6a627-bc7f-4299-980e-f377fb59aa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LKM_PPT_Course Name_Template (1)</Template>
  <TotalTime>692</TotalTime>
  <Words>4065</Words>
  <Application>Microsoft Office PowerPoint</Application>
  <PresentationFormat>Widescreen</PresentationFormat>
  <Paragraphs>772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Arial Black</vt:lpstr>
      <vt:lpstr>Calibri</vt:lpstr>
      <vt:lpstr>Graphik</vt:lpstr>
      <vt:lpstr>Graphik Regular</vt:lpstr>
      <vt:lpstr>Title Master</vt:lpstr>
      <vt:lpstr>Content Layouts</vt:lpstr>
      <vt:lpstr>Front End Development</vt:lpstr>
      <vt:lpstr>PowerPoint Presentation</vt:lpstr>
      <vt:lpstr>PowerPoint Presentation</vt:lpstr>
      <vt:lpstr>PowerPoint Presentation</vt:lpstr>
      <vt:lpstr>CSS Fundamentals</vt:lpstr>
      <vt:lpstr>CSS Fundamentals</vt:lpstr>
      <vt:lpstr>CSS Fundamentals</vt:lpstr>
      <vt:lpstr>CSS Fundamentals</vt:lpstr>
      <vt:lpstr>CSS Fundamentals</vt:lpstr>
      <vt:lpstr>CSS Fundamentals</vt:lpstr>
      <vt:lpstr>CSS Fundamentals</vt:lpstr>
      <vt:lpstr>CSS Fundamentals</vt:lpstr>
      <vt:lpstr>PowerPoint Presentation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PowerPoint Presentation</vt:lpstr>
      <vt:lpstr> Pseudo Classes and Elements </vt:lpstr>
      <vt:lpstr> Pseudo Classes and Elements </vt:lpstr>
      <vt:lpstr> Pseudo Classes and Elements </vt:lpstr>
      <vt:lpstr> Pseudo Classes and Elements </vt:lpstr>
      <vt:lpstr> Pseudo Classes and Elements </vt:lpstr>
      <vt:lpstr> Pseudo Classes and Elements </vt:lpstr>
      <vt:lpstr> Pseudo Classes and Elements </vt:lpstr>
      <vt:lpstr> Pseudo Classes and Elements </vt:lpstr>
      <vt:lpstr>PowerPoint Presentation</vt:lpstr>
      <vt:lpstr> CSS3 Text Effects </vt:lpstr>
      <vt:lpstr> CSS3 Text Effects </vt:lpstr>
      <vt:lpstr> CSS3 Text Effects </vt:lpstr>
      <vt:lpstr> CSS3 Text Effects </vt:lpstr>
      <vt:lpstr> CSS3 Text Effects </vt:lpstr>
      <vt:lpstr> CSS3 Text Effects </vt:lpstr>
      <vt:lpstr>PowerPoint Presentation</vt:lpstr>
      <vt:lpstr> CSS3 Background Image </vt:lpstr>
      <vt:lpstr> CSS3 Background Image </vt:lpstr>
      <vt:lpstr> CSS3 Background Image </vt:lpstr>
      <vt:lpstr> CSS3 Background Image </vt:lpstr>
      <vt:lpstr>PowerPoint Presentation</vt:lpstr>
      <vt:lpstr> CSS3 Border  and Box Shadow </vt:lpstr>
      <vt:lpstr> CSS3 Border  and Box Shadow </vt:lpstr>
      <vt:lpstr> CSS3 Border  and Box Shadow </vt:lpstr>
      <vt:lpstr> CSS3 Border  and Box Shadow </vt:lpstr>
      <vt:lpstr> CSS3 Border  and Box Shadow </vt:lpstr>
      <vt:lpstr> CSS3 Border  and Box Shadow </vt:lpstr>
      <vt:lpstr>PowerPoint Presentation</vt:lpstr>
      <vt:lpstr> CSS3 ColoR </vt:lpstr>
      <vt:lpstr> CSS3 ColoR </vt:lpstr>
      <vt:lpstr> CSS3 ColoR </vt:lpstr>
      <vt:lpstr> CSS3 Color </vt:lpstr>
      <vt:lpstr> CSS3 Color </vt:lpstr>
      <vt:lpstr> CSS3 Color </vt:lpstr>
      <vt:lpstr>PowerPoint Presentation</vt:lpstr>
      <vt:lpstr> Media Queries </vt:lpstr>
      <vt:lpstr> Media Queries </vt:lpstr>
      <vt:lpstr> Media Queries </vt:lpstr>
      <vt:lpstr>Media Queries</vt:lpstr>
      <vt:lpstr>Media Queries</vt:lpstr>
      <vt:lpstr>PowerPoint Presentation</vt:lpstr>
      <vt:lpstr>  Working with Display, Float and Position properties  </vt:lpstr>
      <vt:lpstr> Working with Display, Float and Position properties </vt:lpstr>
      <vt:lpstr> Working with Display, Float and Position properties </vt:lpstr>
      <vt:lpstr> Working with Display, Float and Position properties </vt:lpstr>
      <vt:lpstr> Working with Display, Float and Position properties </vt:lpstr>
      <vt:lpstr> Working with Display, Float and Position properties </vt:lpstr>
      <vt:lpstr> Working with Display, Float and Position properties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 End Development</dc:title>
  <dc:creator>Kusuma, Bhavana</dc:creator>
  <cp:lastModifiedBy>Kusuma, Bhavana</cp:lastModifiedBy>
  <cp:revision>47</cp:revision>
  <dcterms:created xsi:type="dcterms:W3CDTF">2020-12-04T05:33:02Z</dcterms:created>
  <dcterms:modified xsi:type="dcterms:W3CDTF">2021-01-25T11:31:31Z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0x01010022BFBCCD1EA9BF42BE53FB9A3869E9A5</vt:lpwstr>
  </property>
</Properties>
</file>